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8" r:id="rId3"/>
    <p:sldId id="257" r:id="rId4"/>
    <p:sldId id="258" r:id="rId5"/>
    <p:sldId id="259" r:id="rId6"/>
    <p:sldId id="264" r:id="rId7"/>
    <p:sldId id="267" r:id="rId8"/>
    <p:sldId id="260" r:id="rId9"/>
    <p:sldId id="261" r:id="rId10"/>
    <p:sldId id="265" r:id="rId11"/>
    <p:sldId id="266" r:id="rId12"/>
    <p:sldId id="262" r:id="rId13"/>
    <p:sldId id="269" r:id="rId14"/>
    <p:sldId id="270" r:id="rId15"/>
    <p:sldId id="263" r:id="rId16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QyLu4XNjRwE/99bpE3Ouw==" hashData="H29GOONVq8u2B+ojxciNwgghLbgVb+UGWKaBkcT2nlMd2lUdhGCoA8EzDnbB+3ZbiEyZXTRdxKrJEj+cwbwzc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21A8"/>
    <a:srgbClr val="BE1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219" d="100"/>
          <a:sy n="219" d="100"/>
        </p:scale>
        <p:origin x="120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91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Volnteer turns good intentions into measurable business outcomes—faster engagement, lower admin, and visible impact.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Volnteer turns good intentions into measurable business outcomes—faster engagement, lower admin, and visible impact.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01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 a system, programmes become hard to scale, hard to govern, and hard to justify.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Volnteer connects every stage of your volunteering programme—from role creation to board-level reporting.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don't just help teams run volunteering—we help leadership see business value in real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Volnteer is built for practical rollout: simple setup, guided operations, measurable output.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data is operationally controlled, reviewable, and ready for stakeholder conversations.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Volnteer helps you move from activity reporting to outcome reporting.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us one pilot team, and we'll help you demonstrate measurable volunteering impact your leadership can act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14.xml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slide" Target="slide11.xml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A0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935518" y="1020503"/>
            <a:ext cx="3794760" cy="5143500"/>
          </a:xfrm>
          <a:prstGeom prst="rect">
            <a:avLst/>
          </a:prstGeom>
          <a:solidFill>
            <a:srgbClr val="26084A"/>
          </a:solidFill>
          <a:ln w="12700">
            <a:solidFill>
              <a:srgbClr val="26084A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9677400" y="81848"/>
            <a:ext cx="109728" cy="5143500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-4868359" y="1763885"/>
            <a:ext cx="4761992" cy="3329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Turn Employee Volunteering Into Measurable Business Value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-3237654" y="2395728"/>
            <a:ext cx="1691640" cy="54864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-4558832" y="3152793"/>
            <a:ext cx="493776" cy="49377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4517" y="3207108"/>
            <a:ext cx="385145" cy="385145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-3946184" y="3152793"/>
            <a:ext cx="4096512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3E8FF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Improve retention and engagement through purpose-led programmes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-4998292" y="6314246"/>
            <a:ext cx="493776" cy="49377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43977" y="6368561"/>
            <a:ext cx="385145" cy="38514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-4385644" y="6314246"/>
            <a:ext cx="4096512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3E8FF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Replace spreadsheets with one operational workflow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584668" y="7327876"/>
            <a:ext cx="493776" cy="49377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83" y="7382191"/>
            <a:ext cx="385145" cy="38514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197316" y="7327876"/>
            <a:ext cx="4096512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3E8FF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Show board-ready CSR outcomes with confidence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11650133" y="2653598"/>
            <a:ext cx="3337560" cy="4297680"/>
          </a:xfrm>
          <a:prstGeom prst="rect">
            <a:avLst/>
          </a:prstGeom>
          <a:solidFill>
            <a:srgbClr val="2E1050"/>
          </a:solidFill>
          <a:ln w="19050">
            <a:solidFill>
              <a:srgbClr val="9333EA"/>
            </a:solidFill>
            <a:prstDash val="dashDot"/>
          </a:ln>
        </p:spPr>
      </p:sp>
      <p:sp>
        <p:nvSpPr>
          <p:cNvPr id="18" name="Text 13"/>
          <p:cNvSpPr/>
          <p:nvPr/>
        </p:nvSpPr>
        <p:spPr>
          <a:xfrm>
            <a:off x="5486400" y="411480"/>
            <a:ext cx="3337560" cy="429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050" dirty="0">
              <a:latin typeface="Reddit Sans" pitchFamily="2" charset="0"/>
              <a:ea typeface="Reddit Sans" pitchFamily="2" charset="0"/>
            </a:endParaRPr>
          </a:p>
        </p:txBody>
      </p:sp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77A4EA69-8F8C-5379-B08A-32AED09E1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76677" y="-2079361"/>
            <a:ext cx="5140621" cy="17186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7ABDFA-9B25-CA61-9BE5-3AC43B95B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1695" y="-3637643"/>
            <a:ext cx="3176503" cy="40491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B2DE858-0EE5-AED3-2349-8E0BC6BB2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26" y="295698"/>
            <a:ext cx="8743148" cy="4552104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786834A8-3837-7317-4043-F0FF376FA061}"/>
              </a:ext>
            </a:extLst>
          </p:cNvPr>
          <p:cNvSpPr/>
          <p:nvPr/>
        </p:nvSpPr>
        <p:spPr>
          <a:xfrm>
            <a:off x="6615945" y="3752850"/>
            <a:ext cx="2340329" cy="1271095"/>
          </a:xfrm>
          <a:prstGeom prst="wedgeRectCallout">
            <a:avLst>
              <a:gd name="adj1" fmla="val -93553"/>
              <a:gd name="adj2" fmla="val -93360"/>
            </a:avLst>
          </a:prstGeom>
          <a:gradFill>
            <a:gsLst>
              <a:gs pos="40000">
                <a:srgbClr val="6B21A8"/>
              </a:gs>
              <a:gs pos="100000">
                <a:srgbClr val="BE185D"/>
              </a:gs>
            </a:gsLst>
            <a:lin ang="6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Reddit Sans" pitchFamily="2" charset="0"/>
                <a:ea typeface="Reddit Sans" pitchFamily="2" charset="0"/>
              </a:rPr>
              <a:t>Our managing applications page</a:t>
            </a:r>
          </a:p>
        </p:txBody>
      </p:sp>
    </p:spTree>
    <p:extLst>
      <p:ext uri="{BB962C8B-B14F-4D97-AF65-F5344CB8AC3E}">
        <p14:creationId xmlns:p14="http://schemas.microsoft.com/office/powerpoint/2010/main" val="297487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3AFC72F-AC5B-E34D-4ABF-5E0758198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9" y="190242"/>
            <a:ext cx="8770571" cy="4653772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786834A8-3837-7317-4043-F0FF376FA061}"/>
              </a:ext>
            </a:extLst>
          </p:cNvPr>
          <p:cNvSpPr/>
          <p:nvPr/>
        </p:nvSpPr>
        <p:spPr>
          <a:xfrm>
            <a:off x="158749" y="3873500"/>
            <a:ext cx="2246298" cy="1149350"/>
          </a:xfrm>
          <a:prstGeom prst="wedgeRectCallout">
            <a:avLst>
              <a:gd name="adj1" fmla="val 54050"/>
              <a:gd name="adj2" fmla="val -144316"/>
            </a:avLst>
          </a:prstGeom>
          <a:gradFill>
            <a:gsLst>
              <a:gs pos="40000">
                <a:srgbClr val="6B21A8"/>
              </a:gs>
              <a:gs pos="100000">
                <a:srgbClr val="BE185D"/>
              </a:gs>
            </a:gsLst>
            <a:lin ang="6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Reddit Sans" pitchFamily="2" charset="0"/>
                <a:ea typeface="Reddit Sans" pitchFamily="2" charset="0"/>
              </a:rPr>
              <a:t>Our hours tracking page</a:t>
            </a:r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4D25705F-9555-3D5E-25CC-C5DFF1387369}"/>
              </a:ext>
            </a:extLst>
          </p:cNvPr>
          <p:cNvSpPr/>
          <p:nvPr/>
        </p:nvSpPr>
        <p:spPr>
          <a:xfrm>
            <a:off x="-6332995" y="-472694"/>
            <a:ext cx="164592" cy="5143500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0117F24E-18D1-1D34-468A-A9CAF2894D2C}"/>
              </a:ext>
            </a:extLst>
          </p:cNvPr>
          <p:cNvSpPr/>
          <p:nvPr/>
        </p:nvSpPr>
        <p:spPr>
          <a:xfrm>
            <a:off x="343873" y="-2329773"/>
            <a:ext cx="1463040" cy="274320"/>
          </a:xfrm>
          <a:prstGeom prst="roundRect">
            <a:avLst>
              <a:gd name="adj" fmla="val 16667"/>
            </a:avLst>
          </a:prstGeom>
          <a:solidFill>
            <a:srgbClr val="BE185D">
              <a:alpha val="85000"/>
            </a:srgbClr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5C922480-E6DD-0670-AEB1-1F29ED131682}"/>
              </a:ext>
            </a:extLst>
          </p:cNvPr>
          <p:cNvSpPr/>
          <p:nvPr/>
        </p:nvSpPr>
        <p:spPr>
          <a:xfrm>
            <a:off x="343873" y="-2329773"/>
            <a:ext cx="1463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FFFFFF"/>
                </a:solidFill>
              </a:rPr>
              <a:t>OUTCOMES</a:t>
            </a:r>
            <a:endParaRPr lang="en-US" sz="750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8DA8AE1E-C870-E5E5-95BF-E8461578BCE7}"/>
              </a:ext>
            </a:extLst>
          </p:cNvPr>
          <p:cNvSpPr/>
          <p:nvPr/>
        </p:nvSpPr>
        <p:spPr>
          <a:xfrm>
            <a:off x="-5164202" y="-1237572"/>
            <a:ext cx="50292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Outcomes Your Business</a:t>
            </a:r>
            <a:endParaRPr lang="en-US" sz="2800" dirty="0"/>
          </a:p>
          <a:p>
            <a:pPr marL="0" indent="0" algn="l">
              <a:buNone/>
            </a:pPr>
            <a:r>
              <a:rPr lang="en-US" sz="280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Can Communicate</a:t>
            </a:r>
            <a:endParaRPr lang="en-US" sz="2800" dirty="0"/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DB3BA7AD-702B-082B-E840-72E0BF2E530F}"/>
              </a:ext>
            </a:extLst>
          </p:cNvPr>
          <p:cNvSpPr/>
          <p:nvPr/>
        </p:nvSpPr>
        <p:spPr>
          <a:xfrm>
            <a:off x="-5716228" y="120735"/>
            <a:ext cx="2423160" cy="1481328"/>
          </a:xfrm>
          <a:prstGeom prst="rect">
            <a:avLst/>
          </a:prstGeom>
          <a:solidFill>
            <a:srgbClr val="FCF0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9" name="Shape 5">
            <a:extLst>
              <a:ext uri="{FF2B5EF4-FFF2-40B4-BE49-F238E27FC236}">
                <a16:creationId xmlns:a16="http://schemas.microsoft.com/office/drawing/2014/main" id="{1B7AFB80-FE4A-E11E-A793-F0710C7AD2A1}"/>
              </a:ext>
            </a:extLst>
          </p:cNvPr>
          <p:cNvSpPr/>
          <p:nvPr/>
        </p:nvSpPr>
        <p:spPr>
          <a:xfrm>
            <a:off x="-5569924" y="267039"/>
            <a:ext cx="640080" cy="640080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DF724C08-D88E-3240-8E39-704F1685C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99515" y="337448"/>
            <a:ext cx="499262" cy="499262"/>
          </a:xfrm>
          <a:prstGeom prst="rect">
            <a:avLst/>
          </a:prstGeom>
        </p:spPr>
      </p:pic>
      <p:sp>
        <p:nvSpPr>
          <p:cNvPr id="11" name="Text 6">
            <a:extLst>
              <a:ext uri="{FF2B5EF4-FFF2-40B4-BE49-F238E27FC236}">
                <a16:creationId xmlns:a16="http://schemas.microsoft.com/office/drawing/2014/main" id="{6DE8643E-D741-D56F-DD64-7FEFCE32EA4D}"/>
              </a:ext>
            </a:extLst>
          </p:cNvPr>
          <p:cNvSpPr/>
          <p:nvPr/>
        </p:nvSpPr>
        <p:spPr>
          <a:xfrm>
            <a:off x="-5569924" y="943695"/>
            <a:ext cx="2139696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Higher Participation</a:t>
            </a:r>
            <a:endParaRPr lang="en-US" sz="1200" dirty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1A5E5E63-A970-28B6-70D6-D50126BC27D4}"/>
              </a:ext>
            </a:extLst>
          </p:cNvPr>
          <p:cNvSpPr/>
          <p:nvPr/>
        </p:nvSpPr>
        <p:spPr>
          <a:xfrm>
            <a:off x="-5569924" y="1272879"/>
            <a:ext cx="213969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5F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More employees engaged in structured volunteering programmes.</a:t>
            </a:r>
            <a:endParaRPr lang="en-US" sz="950" dirty="0"/>
          </a:p>
        </p:txBody>
      </p:sp>
      <p:sp>
        <p:nvSpPr>
          <p:cNvPr id="13" name="Shape 8">
            <a:extLst>
              <a:ext uri="{FF2B5EF4-FFF2-40B4-BE49-F238E27FC236}">
                <a16:creationId xmlns:a16="http://schemas.microsoft.com/office/drawing/2014/main" id="{514CBA7A-D67B-60DD-CA72-8E7A5B6FE8AF}"/>
              </a:ext>
            </a:extLst>
          </p:cNvPr>
          <p:cNvSpPr/>
          <p:nvPr/>
        </p:nvSpPr>
        <p:spPr>
          <a:xfrm>
            <a:off x="-2615906" y="120735"/>
            <a:ext cx="2423160" cy="1481328"/>
          </a:xfrm>
          <a:prstGeom prst="rect">
            <a:avLst/>
          </a:prstGeom>
          <a:solidFill>
            <a:srgbClr val="FDF2F8"/>
          </a:solidFill>
          <a:ln w="12700">
            <a:solidFill>
              <a:srgbClr val="F9D1E8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4" name="Shape 9">
            <a:extLst>
              <a:ext uri="{FF2B5EF4-FFF2-40B4-BE49-F238E27FC236}">
                <a16:creationId xmlns:a16="http://schemas.microsoft.com/office/drawing/2014/main" id="{B27FC7FF-4F7E-8F92-261A-FD1D08D7A361}"/>
              </a:ext>
            </a:extLst>
          </p:cNvPr>
          <p:cNvSpPr/>
          <p:nvPr/>
        </p:nvSpPr>
        <p:spPr>
          <a:xfrm>
            <a:off x="-2469602" y="267039"/>
            <a:ext cx="640080" cy="640080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5F5323C0-AD6D-1FC1-01D0-4ECE545F5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9193" y="337448"/>
            <a:ext cx="499262" cy="499262"/>
          </a:xfrm>
          <a:prstGeom prst="rect">
            <a:avLst/>
          </a:prstGeom>
        </p:spPr>
      </p:pic>
      <p:sp>
        <p:nvSpPr>
          <p:cNvPr id="16" name="Text 10">
            <a:extLst>
              <a:ext uri="{FF2B5EF4-FFF2-40B4-BE49-F238E27FC236}">
                <a16:creationId xmlns:a16="http://schemas.microsoft.com/office/drawing/2014/main" id="{40D0FB07-3784-59D9-DEF1-E43FF6F21418}"/>
              </a:ext>
            </a:extLst>
          </p:cNvPr>
          <p:cNvSpPr/>
          <p:nvPr/>
        </p:nvSpPr>
        <p:spPr>
          <a:xfrm>
            <a:off x="-2469602" y="943695"/>
            <a:ext cx="2139696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Cleaner Process Governance</a:t>
            </a:r>
            <a:endParaRPr lang="en-US" sz="1200" dirty="0"/>
          </a:p>
        </p:txBody>
      </p:sp>
      <p:sp>
        <p:nvSpPr>
          <p:cNvPr id="17" name="Text 11">
            <a:extLst>
              <a:ext uri="{FF2B5EF4-FFF2-40B4-BE49-F238E27FC236}">
                <a16:creationId xmlns:a16="http://schemas.microsoft.com/office/drawing/2014/main" id="{B53684CC-E773-A423-BF5E-F2B8611C539F}"/>
              </a:ext>
            </a:extLst>
          </p:cNvPr>
          <p:cNvSpPr/>
          <p:nvPr/>
        </p:nvSpPr>
        <p:spPr>
          <a:xfrm>
            <a:off x="-2469602" y="1272879"/>
            <a:ext cx="213969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5F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Consistent approvals, auditable records, and role-based accountability.</a:t>
            </a:r>
            <a:endParaRPr lang="en-US" sz="950" dirty="0"/>
          </a:p>
        </p:txBody>
      </p:sp>
      <p:sp>
        <p:nvSpPr>
          <p:cNvPr id="18" name="Shape 12">
            <a:extLst>
              <a:ext uri="{FF2B5EF4-FFF2-40B4-BE49-F238E27FC236}">
                <a16:creationId xmlns:a16="http://schemas.microsoft.com/office/drawing/2014/main" id="{B3780708-BDB6-8550-EEA5-F0F491A0C2E3}"/>
              </a:ext>
            </a:extLst>
          </p:cNvPr>
          <p:cNvSpPr/>
          <p:nvPr/>
        </p:nvSpPr>
        <p:spPr>
          <a:xfrm>
            <a:off x="-5716228" y="1748367"/>
            <a:ext cx="2423160" cy="1481328"/>
          </a:xfrm>
          <a:prstGeom prst="rect">
            <a:avLst/>
          </a:prstGeom>
          <a:solidFill>
            <a:srgbClr val="FCF0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9" name="Shape 13">
            <a:extLst>
              <a:ext uri="{FF2B5EF4-FFF2-40B4-BE49-F238E27FC236}">
                <a16:creationId xmlns:a16="http://schemas.microsoft.com/office/drawing/2014/main" id="{24F13AC4-B026-D11D-F5F0-F73E4BBF6B2A}"/>
              </a:ext>
            </a:extLst>
          </p:cNvPr>
          <p:cNvSpPr/>
          <p:nvPr/>
        </p:nvSpPr>
        <p:spPr>
          <a:xfrm>
            <a:off x="-5569924" y="1894671"/>
            <a:ext cx="640080" cy="640080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20" name="Image 2" descr="preencoded.png">
            <a:extLst>
              <a:ext uri="{FF2B5EF4-FFF2-40B4-BE49-F238E27FC236}">
                <a16:creationId xmlns:a16="http://schemas.microsoft.com/office/drawing/2014/main" id="{DD398DCE-467C-4635-7F21-0B7B99D44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99515" y="1965080"/>
            <a:ext cx="499262" cy="499262"/>
          </a:xfrm>
          <a:prstGeom prst="rect">
            <a:avLst/>
          </a:prstGeom>
        </p:spPr>
      </p:pic>
      <p:sp>
        <p:nvSpPr>
          <p:cNvPr id="21" name="Text 14">
            <a:extLst>
              <a:ext uri="{FF2B5EF4-FFF2-40B4-BE49-F238E27FC236}">
                <a16:creationId xmlns:a16="http://schemas.microsoft.com/office/drawing/2014/main" id="{84819D4E-6161-5C34-6C59-ACF9B556CF6E}"/>
              </a:ext>
            </a:extLst>
          </p:cNvPr>
          <p:cNvSpPr/>
          <p:nvPr/>
        </p:nvSpPr>
        <p:spPr>
          <a:xfrm>
            <a:off x="-5569924" y="2571327"/>
            <a:ext cx="2139696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Stronger Employer Brand</a:t>
            </a:r>
            <a:endParaRPr lang="en-US" sz="1200" dirty="0"/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A31B2E70-7284-65DA-98E1-2D1B71BCCC24}"/>
              </a:ext>
            </a:extLst>
          </p:cNvPr>
          <p:cNvSpPr/>
          <p:nvPr/>
        </p:nvSpPr>
        <p:spPr>
          <a:xfrm>
            <a:off x="-5569924" y="2900511"/>
            <a:ext cx="213969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5F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Credible community positioning that supports talent attraction and retention.</a:t>
            </a:r>
            <a:endParaRPr lang="en-US" sz="950" dirty="0"/>
          </a:p>
        </p:txBody>
      </p:sp>
      <p:sp>
        <p:nvSpPr>
          <p:cNvPr id="23" name="Shape 16">
            <a:extLst>
              <a:ext uri="{FF2B5EF4-FFF2-40B4-BE49-F238E27FC236}">
                <a16:creationId xmlns:a16="http://schemas.microsoft.com/office/drawing/2014/main" id="{868ABBD6-15F0-FEB6-4747-0C7B6424AC26}"/>
              </a:ext>
            </a:extLst>
          </p:cNvPr>
          <p:cNvSpPr/>
          <p:nvPr/>
        </p:nvSpPr>
        <p:spPr>
          <a:xfrm>
            <a:off x="-2615906" y="1748367"/>
            <a:ext cx="2423160" cy="1481328"/>
          </a:xfrm>
          <a:prstGeom prst="rect">
            <a:avLst/>
          </a:prstGeom>
          <a:solidFill>
            <a:srgbClr val="FDF2F8"/>
          </a:solidFill>
          <a:ln w="12700">
            <a:solidFill>
              <a:srgbClr val="F9D1E8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4" name="Shape 17">
            <a:extLst>
              <a:ext uri="{FF2B5EF4-FFF2-40B4-BE49-F238E27FC236}">
                <a16:creationId xmlns:a16="http://schemas.microsoft.com/office/drawing/2014/main" id="{29DB6292-41E1-6BF7-038A-1B3267E5A403}"/>
              </a:ext>
            </a:extLst>
          </p:cNvPr>
          <p:cNvSpPr/>
          <p:nvPr/>
        </p:nvSpPr>
        <p:spPr>
          <a:xfrm>
            <a:off x="-2469602" y="1894671"/>
            <a:ext cx="640080" cy="640080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25" name="Image 3" descr="preencoded.png">
            <a:extLst>
              <a:ext uri="{FF2B5EF4-FFF2-40B4-BE49-F238E27FC236}">
                <a16:creationId xmlns:a16="http://schemas.microsoft.com/office/drawing/2014/main" id="{69F3CD9F-464D-1858-18C0-82FB4E241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99193" y="1965080"/>
            <a:ext cx="499262" cy="499262"/>
          </a:xfrm>
          <a:prstGeom prst="rect">
            <a:avLst/>
          </a:prstGeom>
        </p:spPr>
      </p:pic>
      <p:sp>
        <p:nvSpPr>
          <p:cNvPr id="26" name="Text 18">
            <a:extLst>
              <a:ext uri="{FF2B5EF4-FFF2-40B4-BE49-F238E27FC236}">
                <a16:creationId xmlns:a16="http://schemas.microsoft.com/office/drawing/2014/main" id="{1A6DDE32-976D-F1E1-DBC6-BAFA24B23A81}"/>
              </a:ext>
            </a:extLst>
          </p:cNvPr>
          <p:cNvSpPr/>
          <p:nvPr/>
        </p:nvSpPr>
        <p:spPr>
          <a:xfrm>
            <a:off x="-2469602" y="2571327"/>
            <a:ext cx="2139696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Credible CSR Storytelling</a:t>
            </a:r>
            <a:endParaRPr lang="en-US" sz="1200" dirty="0"/>
          </a:p>
        </p:txBody>
      </p:sp>
      <p:sp>
        <p:nvSpPr>
          <p:cNvPr id="27" name="Text 19">
            <a:extLst>
              <a:ext uri="{FF2B5EF4-FFF2-40B4-BE49-F238E27FC236}">
                <a16:creationId xmlns:a16="http://schemas.microsoft.com/office/drawing/2014/main" id="{CA3FFA48-014E-0F00-4733-8D566E21E654}"/>
              </a:ext>
            </a:extLst>
          </p:cNvPr>
          <p:cNvSpPr/>
          <p:nvPr/>
        </p:nvSpPr>
        <p:spPr>
          <a:xfrm>
            <a:off x="-2469602" y="2900511"/>
            <a:ext cx="213969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5F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Outcome reporting backed by tracked metrics — not just activity counts.</a:t>
            </a:r>
            <a:endParaRPr lang="en-US" sz="950" dirty="0"/>
          </a:p>
        </p:txBody>
      </p:sp>
      <p:sp>
        <p:nvSpPr>
          <p:cNvPr id="28" name="Shape 25">
            <a:extLst>
              <a:ext uri="{FF2B5EF4-FFF2-40B4-BE49-F238E27FC236}">
                <a16:creationId xmlns:a16="http://schemas.microsoft.com/office/drawing/2014/main" id="{1D82A5ED-4EE9-966E-5B04-988AD0538C69}"/>
              </a:ext>
            </a:extLst>
          </p:cNvPr>
          <p:cNvSpPr/>
          <p:nvPr/>
        </p:nvSpPr>
        <p:spPr>
          <a:xfrm>
            <a:off x="-5407532" y="3759201"/>
            <a:ext cx="4983480" cy="201168"/>
          </a:xfrm>
          <a:prstGeom prst="rect">
            <a:avLst/>
          </a:prstGeom>
          <a:solidFill>
            <a:srgbClr val="FCF0FF"/>
          </a:solidFill>
          <a:ln w="12700">
            <a:solidFill>
              <a:srgbClr val="FCF0FF"/>
            </a:solidFill>
            <a:prstDash val="solid"/>
          </a:ln>
        </p:spPr>
      </p:sp>
      <p:sp>
        <p:nvSpPr>
          <p:cNvPr id="29" name="Text 26">
            <a:extLst>
              <a:ext uri="{FF2B5EF4-FFF2-40B4-BE49-F238E27FC236}">
                <a16:creationId xmlns:a16="http://schemas.microsoft.com/office/drawing/2014/main" id="{9A8E0297-FAFB-A9CA-79A3-ECFAFE6969BB}"/>
              </a:ext>
            </a:extLst>
          </p:cNvPr>
          <p:cNvSpPr/>
          <p:nvPr/>
        </p:nvSpPr>
        <p:spPr>
          <a:xfrm>
            <a:off x="-5499515" y="3758355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21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"Volnteer helps you move from activity reporting to outcome reporting."</a:t>
            </a:r>
            <a:endParaRPr lang="en-US" sz="850" dirty="0"/>
          </a:p>
        </p:txBody>
      </p:sp>
      <p:sp>
        <p:nvSpPr>
          <p:cNvPr id="31" name="Shape 21">
            <a:extLst>
              <a:ext uri="{FF2B5EF4-FFF2-40B4-BE49-F238E27FC236}">
                <a16:creationId xmlns:a16="http://schemas.microsoft.com/office/drawing/2014/main" id="{7C49AD5F-827F-47DF-9FAC-0CD80D7DBEAA}"/>
              </a:ext>
            </a:extLst>
          </p:cNvPr>
          <p:cNvSpPr/>
          <p:nvPr/>
        </p:nvSpPr>
        <p:spPr>
          <a:xfrm>
            <a:off x="12766039" y="980271"/>
            <a:ext cx="3291840" cy="2057400"/>
          </a:xfrm>
          <a:prstGeom prst="rect">
            <a:avLst/>
          </a:prstGeom>
          <a:solidFill>
            <a:srgbClr val="FCF0FF"/>
          </a:solidFill>
          <a:ln w="19050">
            <a:solidFill>
              <a:srgbClr val="9333EA"/>
            </a:solidFill>
            <a:prstDash val="dashDot"/>
          </a:ln>
        </p:spPr>
      </p:sp>
      <p:sp>
        <p:nvSpPr>
          <p:cNvPr id="32" name="Shape 23">
            <a:extLst>
              <a:ext uri="{FF2B5EF4-FFF2-40B4-BE49-F238E27FC236}">
                <a16:creationId xmlns:a16="http://schemas.microsoft.com/office/drawing/2014/main" id="{C3E06209-F5DD-F470-D3B2-B8579E5150DB}"/>
              </a:ext>
            </a:extLst>
          </p:cNvPr>
          <p:cNvSpPr/>
          <p:nvPr/>
        </p:nvSpPr>
        <p:spPr>
          <a:xfrm>
            <a:off x="12825306" y="3873500"/>
            <a:ext cx="3291840" cy="2011680"/>
          </a:xfrm>
          <a:prstGeom prst="rect">
            <a:avLst/>
          </a:prstGeom>
          <a:solidFill>
            <a:srgbClr val="FCF0FF"/>
          </a:solidFill>
          <a:ln w="19050">
            <a:solidFill>
              <a:srgbClr val="9333EA"/>
            </a:solidFill>
            <a:prstDash val="dashDot"/>
          </a:ln>
        </p:spPr>
      </p:sp>
    </p:spTree>
    <p:extLst>
      <p:ext uri="{BB962C8B-B14F-4D97-AF65-F5344CB8AC3E}">
        <p14:creationId xmlns:p14="http://schemas.microsoft.com/office/powerpoint/2010/main" val="233512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20040" y="228600"/>
            <a:ext cx="1463040" cy="274320"/>
          </a:xfrm>
          <a:prstGeom prst="roundRect">
            <a:avLst>
              <a:gd name="adj" fmla="val 16667"/>
            </a:avLst>
          </a:prstGeom>
          <a:solidFill>
            <a:srgbClr val="BE185D">
              <a:alpha val="85000"/>
            </a:srgbClr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20040" y="228600"/>
            <a:ext cx="1463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</a:rPr>
              <a:t>OUTCOMES</a:t>
            </a:r>
            <a:endParaRPr lang="en-US" sz="7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47472" y="457200"/>
            <a:ext cx="50292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Outcomes Your Business</a:t>
            </a:r>
            <a:endParaRPr lang="en-US" sz="2800" dirty="0">
              <a:latin typeface="Reddit Sans" pitchFamily="2" charset="0"/>
              <a:ea typeface="Reddit Sans" pitchFamily="2" charset="0"/>
            </a:endParaRPr>
          </a:p>
          <a:p>
            <a:pPr marL="0" indent="0" algn="l">
              <a:buNone/>
            </a:pPr>
            <a:r>
              <a:rPr lang="en-US" sz="28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Can Communicate</a:t>
            </a:r>
            <a:endParaRPr lang="en-US" sz="28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47472" y="1536192"/>
            <a:ext cx="2423160" cy="1481328"/>
          </a:xfrm>
          <a:prstGeom prst="rect">
            <a:avLst/>
          </a:prstGeom>
          <a:solidFill>
            <a:srgbClr val="FCF0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93776" y="1682496"/>
            <a:ext cx="640080" cy="640080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85" y="1752905"/>
            <a:ext cx="499262" cy="49926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493776" y="2359152"/>
            <a:ext cx="2139696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Higher Participation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93776" y="2688336"/>
            <a:ext cx="213969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More employees engaged in structured volunteering programmes.</a:t>
            </a:r>
            <a:endParaRPr lang="en-US" sz="9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2926080" y="1536192"/>
            <a:ext cx="2423160" cy="1481328"/>
          </a:xfrm>
          <a:prstGeom prst="rect">
            <a:avLst/>
          </a:prstGeom>
          <a:solidFill>
            <a:srgbClr val="FDF2F8"/>
          </a:solidFill>
          <a:ln w="12700">
            <a:solidFill>
              <a:srgbClr val="F9D1E8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2" name="Shape 9"/>
          <p:cNvSpPr/>
          <p:nvPr/>
        </p:nvSpPr>
        <p:spPr>
          <a:xfrm>
            <a:off x="3072384" y="1682496"/>
            <a:ext cx="640080" cy="640080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793" y="1752905"/>
            <a:ext cx="499262" cy="499262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3072384" y="2359152"/>
            <a:ext cx="2139696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Cleaner Process Governance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3072384" y="2688336"/>
            <a:ext cx="213969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Consistent approvals, auditable records, and role-based accountability.</a:t>
            </a:r>
            <a:endParaRPr lang="en-US" sz="9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347472" y="3163824"/>
            <a:ext cx="2423160" cy="1481328"/>
          </a:xfrm>
          <a:prstGeom prst="rect">
            <a:avLst/>
          </a:prstGeom>
          <a:solidFill>
            <a:srgbClr val="FCF0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7" name="Shape 13"/>
          <p:cNvSpPr/>
          <p:nvPr/>
        </p:nvSpPr>
        <p:spPr>
          <a:xfrm>
            <a:off x="493776" y="3310128"/>
            <a:ext cx="640080" cy="640080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85" y="3380537"/>
            <a:ext cx="499262" cy="499262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493776" y="3986784"/>
            <a:ext cx="2139696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Stronger Employer Brand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493776" y="4315968"/>
            <a:ext cx="213969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Credible community positioning that supports talent attraction and retention.</a:t>
            </a:r>
            <a:endParaRPr lang="en-US" sz="9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1" name="Shape 16"/>
          <p:cNvSpPr/>
          <p:nvPr/>
        </p:nvSpPr>
        <p:spPr>
          <a:xfrm>
            <a:off x="2926080" y="3163824"/>
            <a:ext cx="2423160" cy="1481328"/>
          </a:xfrm>
          <a:prstGeom prst="rect">
            <a:avLst/>
          </a:prstGeom>
          <a:solidFill>
            <a:srgbClr val="FDF2F8"/>
          </a:solidFill>
          <a:ln w="12700">
            <a:solidFill>
              <a:srgbClr val="F9D1E8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2" name="Shape 17"/>
          <p:cNvSpPr/>
          <p:nvPr/>
        </p:nvSpPr>
        <p:spPr>
          <a:xfrm>
            <a:off x="3072384" y="3310128"/>
            <a:ext cx="640080" cy="640080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2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2793" y="3380537"/>
            <a:ext cx="499262" cy="499262"/>
          </a:xfrm>
          <a:prstGeom prst="rect">
            <a:avLst/>
          </a:prstGeom>
        </p:spPr>
      </p:pic>
      <p:sp>
        <p:nvSpPr>
          <p:cNvPr id="24" name="Text 18"/>
          <p:cNvSpPr/>
          <p:nvPr/>
        </p:nvSpPr>
        <p:spPr>
          <a:xfrm>
            <a:off x="3072384" y="3986784"/>
            <a:ext cx="2139696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Credible CSR Storytelling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5" name="Text 19"/>
          <p:cNvSpPr/>
          <p:nvPr/>
        </p:nvSpPr>
        <p:spPr>
          <a:xfrm>
            <a:off x="3072384" y="4315968"/>
            <a:ext cx="213969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Outcome reporting backed by tracked metrics — not just activity counts.</a:t>
            </a:r>
            <a:endParaRPr lang="en-US" sz="9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7" name="Shape 21"/>
          <p:cNvSpPr/>
          <p:nvPr/>
        </p:nvSpPr>
        <p:spPr>
          <a:xfrm>
            <a:off x="5577840" y="877824"/>
            <a:ext cx="3291840" cy="2057400"/>
          </a:xfrm>
          <a:prstGeom prst="rect">
            <a:avLst/>
          </a:prstGeom>
          <a:solidFill>
            <a:srgbClr val="FCF0FF"/>
          </a:solidFill>
          <a:ln w="19050">
            <a:solidFill>
              <a:srgbClr val="9333EA"/>
            </a:solidFill>
            <a:prstDash val="dashDot"/>
          </a:ln>
        </p:spPr>
      </p:sp>
      <p:sp>
        <p:nvSpPr>
          <p:cNvPr id="28" name="Text 22"/>
          <p:cNvSpPr/>
          <p:nvPr/>
        </p:nvSpPr>
        <p:spPr>
          <a:xfrm>
            <a:off x="5577840" y="877824"/>
            <a:ext cx="3291840" cy="2057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0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9" name="Shape 23"/>
          <p:cNvSpPr/>
          <p:nvPr/>
        </p:nvSpPr>
        <p:spPr>
          <a:xfrm>
            <a:off x="5577840" y="3017520"/>
            <a:ext cx="3291840" cy="2011680"/>
          </a:xfrm>
          <a:prstGeom prst="rect">
            <a:avLst/>
          </a:prstGeom>
          <a:solidFill>
            <a:srgbClr val="FCF0FF"/>
          </a:solidFill>
          <a:ln w="19050">
            <a:solidFill>
              <a:srgbClr val="9333EA"/>
            </a:solidFill>
            <a:prstDash val="dashDot"/>
          </a:ln>
        </p:spPr>
      </p:sp>
      <p:sp>
        <p:nvSpPr>
          <p:cNvPr id="30" name="Text 24"/>
          <p:cNvSpPr/>
          <p:nvPr/>
        </p:nvSpPr>
        <p:spPr>
          <a:xfrm>
            <a:off x="5577840" y="3017520"/>
            <a:ext cx="329184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0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31" name="Shape 25"/>
          <p:cNvSpPr/>
          <p:nvPr/>
        </p:nvSpPr>
        <p:spPr>
          <a:xfrm>
            <a:off x="347472" y="4809744"/>
            <a:ext cx="4983480" cy="201168"/>
          </a:xfrm>
          <a:prstGeom prst="rect">
            <a:avLst/>
          </a:prstGeom>
          <a:solidFill>
            <a:srgbClr val="FCF0FF"/>
          </a:solidFill>
          <a:ln w="12700">
            <a:solidFill>
              <a:srgbClr val="FCF0FF"/>
            </a:solidFill>
            <a:prstDash val="solid"/>
          </a:ln>
        </p:spPr>
      </p:sp>
      <p:sp>
        <p:nvSpPr>
          <p:cNvPr id="32" name="Text 26"/>
          <p:cNvSpPr/>
          <p:nvPr/>
        </p:nvSpPr>
        <p:spPr>
          <a:xfrm>
            <a:off x="347472" y="4809744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21A8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"Volnteer helps you move from activity reporting to outcome reporting."</a:t>
            </a:r>
            <a:endParaRPr lang="en-US" sz="850" dirty="0">
              <a:latin typeface="Reddit Sans" pitchFamily="2" charset="0"/>
              <a:ea typeface="Reddit Sans" pitchFamily="2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Slide Zoom 32">
                <a:extLst>
                  <a:ext uri="{FF2B5EF4-FFF2-40B4-BE49-F238E27FC236}">
                    <a16:creationId xmlns:a16="http://schemas.microsoft.com/office/drawing/2014/main" id="{0DC6048E-0B58-807C-98B9-0B6E8B18C8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27513145"/>
                  </p:ext>
                </p:extLst>
              </p:nvPr>
            </p:nvGraphicFramePr>
            <p:xfrm>
              <a:off x="5605271" y="920160"/>
              <a:ext cx="3191257" cy="1975446"/>
            </p:xfrm>
            <a:graphic>
              <a:graphicData uri="http://schemas.microsoft.com/office/powerpoint/2016/slidezoom">
                <pslz:sldZm>
                  <pslz:sldZmObj sldId="269" cId="3729678567">
                    <pslz:zmPr id="{A142B124-38CB-47ED-98D5-34E5799439CC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91257" cy="197544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Slide Zoom 3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DC6048E-0B58-807C-98B9-0B6E8B18C8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05271" y="920160"/>
                <a:ext cx="3191257" cy="197544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4" name="Slide Zoom 33">
                <a:extLst>
                  <a:ext uri="{FF2B5EF4-FFF2-40B4-BE49-F238E27FC236}">
                    <a16:creationId xmlns:a16="http://schemas.microsoft.com/office/drawing/2014/main" id="{6EAD5700-94EC-8162-9C7B-20A022F90D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6863117"/>
                  </p:ext>
                </p:extLst>
              </p:nvPr>
            </p:nvGraphicFramePr>
            <p:xfrm>
              <a:off x="5622205" y="3064054"/>
              <a:ext cx="3191258" cy="1929923"/>
            </p:xfrm>
            <a:graphic>
              <a:graphicData uri="http://schemas.microsoft.com/office/powerpoint/2016/slidezoom">
                <pslz:sldZm>
                  <pslz:sldZmObj sldId="270" cId="484502489">
                    <pslz:zmPr id="{25B785E7-1B70-4D63-9FEA-A824CFDFB72F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91258" cy="19299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4" name="Slide Zoom 3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6EAD5700-94EC-8162-9C7B-20A022F90D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22205" y="3064054"/>
                <a:ext cx="3191258" cy="19299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5607C13-8249-CED7-FD64-10A78768B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9" y="194204"/>
            <a:ext cx="8950761" cy="4755092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9EF89CB6-E08D-A19C-14CC-38247F0F74F3}"/>
              </a:ext>
            </a:extLst>
          </p:cNvPr>
          <p:cNvSpPr/>
          <p:nvPr/>
        </p:nvSpPr>
        <p:spPr>
          <a:xfrm>
            <a:off x="3017612" y="3678201"/>
            <a:ext cx="2340329" cy="1271095"/>
          </a:xfrm>
          <a:prstGeom prst="wedgeRectCallout">
            <a:avLst>
              <a:gd name="adj1" fmla="val 91313"/>
              <a:gd name="adj2" fmla="val -84701"/>
            </a:avLst>
          </a:prstGeom>
          <a:gradFill>
            <a:gsLst>
              <a:gs pos="40000">
                <a:srgbClr val="6B21A8"/>
              </a:gs>
              <a:gs pos="100000">
                <a:srgbClr val="BE185D"/>
              </a:gs>
            </a:gsLst>
            <a:lin ang="6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Reddit Sans" pitchFamily="2" charset="0"/>
                <a:ea typeface="Reddit Sans" pitchFamily="2" charset="0"/>
              </a:rPr>
              <a:t>Our calendar management system</a:t>
            </a:r>
          </a:p>
        </p:txBody>
      </p:sp>
    </p:spTree>
    <p:extLst>
      <p:ext uri="{BB962C8B-B14F-4D97-AF65-F5344CB8AC3E}">
        <p14:creationId xmlns:p14="http://schemas.microsoft.com/office/powerpoint/2010/main" val="372967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8736023-4838-4D44-98A1-CBE8C6889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4" y="194732"/>
            <a:ext cx="8955009" cy="4752737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55FBDDD-9BB7-3660-251C-EBDE472056B8}"/>
              </a:ext>
            </a:extLst>
          </p:cNvPr>
          <p:cNvSpPr/>
          <p:nvPr/>
        </p:nvSpPr>
        <p:spPr>
          <a:xfrm>
            <a:off x="6031746" y="2865401"/>
            <a:ext cx="2340329" cy="1271095"/>
          </a:xfrm>
          <a:prstGeom prst="wedgeRectCallout">
            <a:avLst>
              <a:gd name="adj1" fmla="val -79082"/>
              <a:gd name="adj2" fmla="val -62720"/>
            </a:avLst>
          </a:prstGeom>
          <a:gradFill>
            <a:gsLst>
              <a:gs pos="40000">
                <a:srgbClr val="6B21A8"/>
              </a:gs>
              <a:gs pos="100000">
                <a:srgbClr val="BE185D"/>
              </a:gs>
            </a:gsLst>
            <a:lin ang="6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Reddit Sans" pitchFamily="2" charset="0"/>
                <a:ea typeface="Reddit Sans" pitchFamily="2" charset="0"/>
              </a:rPr>
              <a:t>Our employee management system</a:t>
            </a:r>
          </a:p>
        </p:txBody>
      </p:sp>
      <p:sp>
        <p:nvSpPr>
          <p:cNvPr id="30" name="Shape 1">
            <a:extLst>
              <a:ext uri="{FF2B5EF4-FFF2-40B4-BE49-F238E27FC236}">
                <a16:creationId xmlns:a16="http://schemas.microsoft.com/office/drawing/2014/main" id="{44BA1E8D-5910-B003-F832-2BE6549BD84C}"/>
              </a:ext>
            </a:extLst>
          </p:cNvPr>
          <p:cNvSpPr/>
          <p:nvPr/>
        </p:nvSpPr>
        <p:spPr>
          <a:xfrm>
            <a:off x="-5545754" y="-844382"/>
            <a:ext cx="164592" cy="5143500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31" name="Text 2">
            <a:extLst>
              <a:ext uri="{FF2B5EF4-FFF2-40B4-BE49-F238E27FC236}">
                <a16:creationId xmlns:a16="http://schemas.microsoft.com/office/drawing/2014/main" id="{DBA81850-E71A-61A6-2F92-2544AE7A3569}"/>
              </a:ext>
            </a:extLst>
          </p:cNvPr>
          <p:cNvSpPr/>
          <p:nvPr/>
        </p:nvSpPr>
        <p:spPr>
          <a:xfrm>
            <a:off x="104324" y="-3211069"/>
            <a:ext cx="4389120" cy="1874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Start Small.</a:t>
            </a:r>
            <a:endParaRPr lang="en-US" sz="3400" dirty="0"/>
          </a:p>
          <a:p>
            <a:pPr marL="0" indent="0" algn="l">
              <a:buNone/>
            </a:pPr>
            <a:r>
              <a:rPr lang="en-US" sz="3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Prove Value.</a:t>
            </a:r>
            <a:endParaRPr lang="en-US" sz="3400" dirty="0"/>
          </a:p>
          <a:p>
            <a:pPr marL="0" indent="0" algn="l">
              <a:buNone/>
            </a:pPr>
            <a:r>
              <a:rPr lang="en-US" sz="3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Scale Fast.</a:t>
            </a:r>
            <a:endParaRPr lang="en-US" sz="3400" dirty="0"/>
          </a:p>
        </p:txBody>
      </p:sp>
      <p:sp>
        <p:nvSpPr>
          <p:cNvPr id="32" name="Shape 3">
            <a:extLst>
              <a:ext uri="{FF2B5EF4-FFF2-40B4-BE49-F238E27FC236}">
                <a16:creationId xmlns:a16="http://schemas.microsoft.com/office/drawing/2014/main" id="{90935F70-6588-8DB7-402F-E698D52E8D55}"/>
              </a:ext>
            </a:extLst>
          </p:cNvPr>
          <p:cNvSpPr/>
          <p:nvPr/>
        </p:nvSpPr>
        <p:spPr>
          <a:xfrm>
            <a:off x="104324" y="-1211919"/>
            <a:ext cx="1828800" cy="54864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33" name="Shape 4">
            <a:extLst>
              <a:ext uri="{FF2B5EF4-FFF2-40B4-BE49-F238E27FC236}">
                <a16:creationId xmlns:a16="http://schemas.microsoft.com/office/drawing/2014/main" id="{B815492F-8E3E-8166-BF78-7A0F7E755617}"/>
              </a:ext>
            </a:extLst>
          </p:cNvPr>
          <p:cNvSpPr/>
          <p:nvPr/>
        </p:nvSpPr>
        <p:spPr>
          <a:xfrm>
            <a:off x="-4861923" y="173226"/>
            <a:ext cx="2011680" cy="1143000"/>
          </a:xfrm>
          <a:prstGeom prst="rect">
            <a:avLst/>
          </a:prstGeom>
          <a:solidFill>
            <a:srgbClr val="2E0A52"/>
          </a:solidFill>
          <a:ln w="6350">
            <a:solidFill>
              <a:srgbClr val="9333EA"/>
            </a:solidFill>
            <a:prstDash val="solid"/>
          </a:ln>
        </p:spPr>
      </p:sp>
      <p:sp>
        <p:nvSpPr>
          <p:cNvPr id="34" name="Shape 5">
            <a:extLst>
              <a:ext uri="{FF2B5EF4-FFF2-40B4-BE49-F238E27FC236}">
                <a16:creationId xmlns:a16="http://schemas.microsoft.com/office/drawing/2014/main" id="{F64C74BF-3920-0262-D307-D416667DED94}"/>
              </a:ext>
            </a:extLst>
          </p:cNvPr>
          <p:cNvSpPr/>
          <p:nvPr/>
        </p:nvSpPr>
        <p:spPr>
          <a:xfrm>
            <a:off x="-4752195" y="282954"/>
            <a:ext cx="402336" cy="40233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35" name="Text 6">
            <a:extLst>
              <a:ext uri="{FF2B5EF4-FFF2-40B4-BE49-F238E27FC236}">
                <a16:creationId xmlns:a16="http://schemas.microsoft.com/office/drawing/2014/main" id="{0D9AF469-0D41-FB53-F193-C4068E344C0D}"/>
              </a:ext>
            </a:extLst>
          </p:cNvPr>
          <p:cNvSpPr/>
          <p:nvPr/>
        </p:nvSpPr>
        <p:spPr>
          <a:xfrm>
            <a:off x="-4752195" y="282954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1</a:t>
            </a:r>
            <a:endParaRPr lang="en-US" sz="1200" dirty="0"/>
          </a:p>
        </p:txBody>
      </p:sp>
      <p:sp>
        <p:nvSpPr>
          <p:cNvPr id="36" name="Text 7">
            <a:extLst>
              <a:ext uri="{FF2B5EF4-FFF2-40B4-BE49-F238E27FC236}">
                <a16:creationId xmlns:a16="http://schemas.microsoft.com/office/drawing/2014/main" id="{82658FBF-B81B-A1F1-C616-2F14A277BF07}"/>
              </a:ext>
            </a:extLst>
          </p:cNvPr>
          <p:cNvSpPr/>
          <p:nvPr/>
        </p:nvSpPr>
        <p:spPr>
          <a:xfrm>
            <a:off x="-4267563" y="264666"/>
            <a:ext cx="135331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Pilot with One Department</a:t>
            </a:r>
            <a:endParaRPr lang="en-US" sz="1100" dirty="0"/>
          </a:p>
        </p:txBody>
      </p:sp>
      <p:sp>
        <p:nvSpPr>
          <p:cNvPr id="37" name="Text 8">
            <a:extLst>
              <a:ext uri="{FF2B5EF4-FFF2-40B4-BE49-F238E27FC236}">
                <a16:creationId xmlns:a16="http://schemas.microsoft.com/office/drawing/2014/main" id="{44DA3A55-2E80-58B3-FED6-9F98B272D35D}"/>
              </a:ext>
            </a:extLst>
          </p:cNvPr>
          <p:cNvSpPr/>
          <p:nvPr/>
        </p:nvSpPr>
        <p:spPr>
          <a:xfrm>
            <a:off x="-4752195" y="767586"/>
            <a:ext cx="18288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3E8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Choose one team or location to start the programme.</a:t>
            </a:r>
            <a:endParaRPr lang="en-US" sz="950" dirty="0"/>
          </a:p>
        </p:txBody>
      </p:sp>
      <p:sp>
        <p:nvSpPr>
          <p:cNvPr id="38" name="Shape 9">
            <a:extLst>
              <a:ext uri="{FF2B5EF4-FFF2-40B4-BE49-F238E27FC236}">
                <a16:creationId xmlns:a16="http://schemas.microsoft.com/office/drawing/2014/main" id="{317FE7C0-115E-38A9-4E93-7E92FE678B22}"/>
              </a:ext>
            </a:extLst>
          </p:cNvPr>
          <p:cNvSpPr/>
          <p:nvPr/>
        </p:nvSpPr>
        <p:spPr>
          <a:xfrm>
            <a:off x="-2173060" y="-173906"/>
            <a:ext cx="2011680" cy="1143000"/>
          </a:xfrm>
          <a:prstGeom prst="rect">
            <a:avLst/>
          </a:prstGeom>
          <a:solidFill>
            <a:srgbClr val="2E0A52"/>
          </a:solidFill>
          <a:ln w="6350">
            <a:solidFill>
              <a:srgbClr val="9333EA"/>
            </a:solidFill>
            <a:prstDash val="solid"/>
          </a:ln>
        </p:spPr>
      </p:sp>
      <p:sp>
        <p:nvSpPr>
          <p:cNvPr id="39" name="Shape 10">
            <a:extLst>
              <a:ext uri="{FF2B5EF4-FFF2-40B4-BE49-F238E27FC236}">
                <a16:creationId xmlns:a16="http://schemas.microsoft.com/office/drawing/2014/main" id="{C4746C1A-2E0F-5A54-6319-9A804E14B6E0}"/>
              </a:ext>
            </a:extLst>
          </p:cNvPr>
          <p:cNvSpPr/>
          <p:nvPr/>
        </p:nvSpPr>
        <p:spPr>
          <a:xfrm>
            <a:off x="-2063332" y="-64178"/>
            <a:ext cx="402336" cy="402336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40" name="Text 11">
            <a:extLst>
              <a:ext uri="{FF2B5EF4-FFF2-40B4-BE49-F238E27FC236}">
                <a16:creationId xmlns:a16="http://schemas.microsoft.com/office/drawing/2014/main" id="{2B64AEFB-8E31-6912-96E4-7792554CE2DF}"/>
              </a:ext>
            </a:extLst>
          </p:cNvPr>
          <p:cNvSpPr/>
          <p:nvPr/>
        </p:nvSpPr>
        <p:spPr>
          <a:xfrm>
            <a:off x="-2063332" y="-64178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2</a:t>
            </a:r>
            <a:endParaRPr lang="en-US" sz="1200" dirty="0"/>
          </a:p>
        </p:txBody>
      </p:sp>
      <p:sp>
        <p:nvSpPr>
          <p:cNvPr id="41" name="Text 12">
            <a:extLst>
              <a:ext uri="{FF2B5EF4-FFF2-40B4-BE49-F238E27FC236}">
                <a16:creationId xmlns:a16="http://schemas.microsoft.com/office/drawing/2014/main" id="{5FC9E6C8-5486-AE15-7513-E89FAF4DF29E}"/>
              </a:ext>
            </a:extLst>
          </p:cNvPr>
          <p:cNvSpPr/>
          <p:nvPr/>
        </p:nvSpPr>
        <p:spPr>
          <a:xfrm>
            <a:off x="-1578700" y="-82466"/>
            <a:ext cx="135331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Run a 30–60 Day Cycle</a:t>
            </a:r>
            <a:endParaRPr lang="en-US" sz="1100" dirty="0"/>
          </a:p>
        </p:txBody>
      </p:sp>
      <p:sp>
        <p:nvSpPr>
          <p:cNvPr id="42" name="Text 13">
            <a:extLst>
              <a:ext uri="{FF2B5EF4-FFF2-40B4-BE49-F238E27FC236}">
                <a16:creationId xmlns:a16="http://schemas.microsoft.com/office/drawing/2014/main" id="{C6C57849-8AD4-D106-1158-786BC556427A}"/>
              </a:ext>
            </a:extLst>
          </p:cNvPr>
          <p:cNvSpPr/>
          <p:nvPr/>
        </p:nvSpPr>
        <p:spPr>
          <a:xfrm>
            <a:off x="-2063332" y="420454"/>
            <a:ext cx="18288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3E8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Let volunteers engage, submit hours, and build momentum.</a:t>
            </a:r>
            <a:endParaRPr lang="en-US" sz="950" dirty="0"/>
          </a:p>
        </p:txBody>
      </p:sp>
      <p:sp>
        <p:nvSpPr>
          <p:cNvPr id="43" name="Shape 14">
            <a:extLst>
              <a:ext uri="{FF2B5EF4-FFF2-40B4-BE49-F238E27FC236}">
                <a16:creationId xmlns:a16="http://schemas.microsoft.com/office/drawing/2014/main" id="{650E8AEA-7B2A-1B77-72E2-5C5305588598}"/>
              </a:ext>
            </a:extLst>
          </p:cNvPr>
          <p:cNvSpPr/>
          <p:nvPr/>
        </p:nvSpPr>
        <p:spPr>
          <a:xfrm>
            <a:off x="-5186008" y="2000250"/>
            <a:ext cx="2011680" cy="1143000"/>
          </a:xfrm>
          <a:prstGeom prst="rect">
            <a:avLst/>
          </a:prstGeom>
          <a:solidFill>
            <a:srgbClr val="2E0A52"/>
          </a:solidFill>
          <a:ln w="6350">
            <a:solidFill>
              <a:srgbClr val="9333EA"/>
            </a:solidFill>
            <a:prstDash val="solid"/>
          </a:ln>
        </p:spPr>
      </p:sp>
      <p:sp>
        <p:nvSpPr>
          <p:cNvPr id="44" name="Shape 15">
            <a:extLst>
              <a:ext uri="{FF2B5EF4-FFF2-40B4-BE49-F238E27FC236}">
                <a16:creationId xmlns:a16="http://schemas.microsoft.com/office/drawing/2014/main" id="{EF6AEA64-B306-01E5-896C-124550B41932}"/>
              </a:ext>
            </a:extLst>
          </p:cNvPr>
          <p:cNvSpPr/>
          <p:nvPr/>
        </p:nvSpPr>
        <p:spPr>
          <a:xfrm>
            <a:off x="-5076280" y="2109978"/>
            <a:ext cx="402336" cy="40233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45" name="Text 16">
            <a:extLst>
              <a:ext uri="{FF2B5EF4-FFF2-40B4-BE49-F238E27FC236}">
                <a16:creationId xmlns:a16="http://schemas.microsoft.com/office/drawing/2014/main" id="{CE2A1D86-C647-41E1-D9AD-24317F2C7CBE}"/>
              </a:ext>
            </a:extLst>
          </p:cNvPr>
          <p:cNvSpPr/>
          <p:nvPr/>
        </p:nvSpPr>
        <p:spPr>
          <a:xfrm>
            <a:off x="-5076280" y="2109978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3</a:t>
            </a:r>
            <a:endParaRPr lang="en-US" sz="1200" dirty="0"/>
          </a:p>
        </p:txBody>
      </p:sp>
      <p:sp>
        <p:nvSpPr>
          <p:cNvPr id="46" name="Text 17">
            <a:extLst>
              <a:ext uri="{FF2B5EF4-FFF2-40B4-BE49-F238E27FC236}">
                <a16:creationId xmlns:a16="http://schemas.microsoft.com/office/drawing/2014/main" id="{BB430E7B-11B5-2E6B-0CAC-0CAE9CF2549E}"/>
              </a:ext>
            </a:extLst>
          </p:cNvPr>
          <p:cNvSpPr/>
          <p:nvPr/>
        </p:nvSpPr>
        <p:spPr>
          <a:xfrm>
            <a:off x="-4591648" y="2091690"/>
            <a:ext cx="135331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Review KPIs</a:t>
            </a:r>
            <a:endParaRPr lang="en-US" sz="1100" dirty="0"/>
          </a:p>
        </p:txBody>
      </p:sp>
      <p:sp>
        <p:nvSpPr>
          <p:cNvPr id="47" name="Text 18">
            <a:extLst>
              <a:ext uri="{FF2B5EF4-FFF2-40B4-BE49-F238E27FC236}">
                <a16:creationId xmlns:a16="http://schemas.microsoft.com/office/drawing/2014/main" id="{A182C62E-3882-9390-C4B3-E5DEF52F1FF9}"/>
              </a:ext>
            </a:extLst>
          </p:cNvPr>
          <p:cNvSpPr/>
          <p:nvPr/>
        </p:nvSpPr>
        <p:spPr>
          <a:xfrm>
            <a:off x="-5076280" y="2594610"/>
            <a:ext cx="18288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3E8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Assess engagement, approved hours, and community impact.</a:t>
            </a:r>
            <a:endParaRPr lang="en-US" sz="950" dirty="0"/>
          </a:p>
        </p:txBody>
      </p:sp>
      <p:sp>
        <p:nvSpPr>
          <p:cNvPr id="48" name="Shape 19">
            <a:extLst>
              <a:ext uri="{FF2B5EF4-FFF2-40B4-BE49-F238E27FC236}">
                <a16:creationId xmlns:a16="http://schemas.microsoft.com/office/drawing/2014/main" id="{7F6EED9D-A051-ED7E-2911-BB6BF00A2697}"/>
              </a:ext>
            </a:extLst>
          </p:cNvPr>
          <p:cNvSpPr/>
          <p:nvPr/>
        </p:nvSpPr>
        <p:spPr>
          <a:xfrm>
            <a:off x="-2237068" y="1563454"/>
            <a:ext cx="2011680" cy="1143000"/>
          </a:xfrm>
          <a:prstGeom prst="rect">
            <a:avLst/>
          </a:prstGeom>
          <a:solidFill>
            <a:srgbClr val="2E0A52"/>
          </a:solidFill>
          <a:ln w="6350">
            <a:solidFill>
              <a:srgbClr val="9333EA"/>
            </a:solidFill>
            <a:prstDash val="solid"/>
          </a:ln>
        </p:spPr>
      </p:sp>
      <p:sp>
        <p:nvSpPr>
          <p:cNvPr id="49" name="Shape 20">
            <a:extLst>
              <a:ext uri="{FF2B5EF4-FFF2-40B4-BE49-F238E27FC236}">
                <a16:creationId xmlns:a16="http://schemas.microsoft.com/office/drawing/2014/main" id="{B36A6AAE-A95E-44A0-5B96-E0308BBF52DC}"/>
              </a:ext>
            </a:extLst>
          </p:cNvPr>
          <p:cNvSpPr/>
          <p:nvPr/>
        </p:nvSpPr>
        <p:spPr>
          <a:xfrm>
            <a:off x="-2127340" y="1673182"/>
            <a:ext cx="402336" cy="402336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50" name="Text 21">
            <a:extLst>
              <a:ext uri="{FF2B5EF4-FFF2-40B4-BE49-F238E27FC236}">
                <a16:creationId xmlns:a16="http://schemas.microsoft.com/office/drawing/2014/main" id="{D13DB8B9-009B-DCB8-0A0D-48AE41A4F0B2}"/>
              </a:ext>
            </a:extLst>
          </p:cNvPr>
          <p:cNvSpPr/>
          <p:nvPr/>
        </p:nvSpPr>
        <p:spPr>
          <a:xfrm>
            <a:off x="-2127340" y="1673182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4</a:t>
            </a:r>
            <a:endParaRPr lang="en-US" sz="1200" dirty="0"/>
          </a:p>
        </p:txBody>
      </p:sp>
      <p:sp>
        <p:nvSpPr>
          <p:cNvPr id="51" name="Text 22">
            <a:extLst>
              <a:ext uri="{FF2B5EF4-FFF2-40B4-BE49-F238E27FC236}">
                <a16:creationId xmlns:a16="http://schemas.microsoft.com/office/drawing/2014/main" id="{E835E783-6DC2-8030-400F-03A8188577C8}"/>
              </a:ext>
            </a:extLst>
          </p:cNvPr>
          <p:cNvSpPr/>
          <p:nvPr/>
        </p:nvSpPr>
        <p:spPr>
          <a:xfrm>
            <a:off x="-1642708" y="1654894"/>
            <a:ext cx="135331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Expand With Confidence</a:t>
            </a:r>
            <a:endParaRPr lang="en-US" sz="1100" dirty="0"/>
          </a:p>
        </p:txBody>
      </p:sp>
      <p:sp>
        <p:nvSpPr>
          <p:cNvPr id="52" name="Text 23">
            <a:extLst>
              <a:ext uri="{FF2B5EF4-FFF2-40B4-BE49-F238E27FC236}">
                <a16:creationId xmlns:a16="http://schemas.microsoft.com/office/drawing/2014/main" id="{94564478-729F-575B-803C-E545C90403BC}"/>
              </a:ext>
            </a:extLst>
          </p:cNvPr>
          <p:cNvSpPr/>
          <p:nvPr/>
        </p:nvSpPr>
        <p:spPr>
          <a:xfrm>
            <a:off x="-2127340" y="2157814"/>
            <a:ext cx="18288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3E8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Scale across the organisation with proven data behind you.</a:t>
            </a:r>
            <a:endParaRPr lang="en-US" sz="950" dirty="0"/>
          </a:p>
        </p:txBody>
      </p:sp>
      <p:sp>
        <p:nvSpPr>
          <p:cNvPr id="53" name="Shape 0"/>
          <p:cNvSpPr/>
          <p:nvPr/>
        </p:nvSpPr>
        <p:spPr>
          <a:xfrm>
            <a:off x="11344419" y="-3005668"/>
            <a:ext cx="6400800" cy="6400800"/>
          </a:xfrm>
          <a:prstGeom prst="ellipse">
            <a:avLst/>
          </a:prstGeom>
          <a:solidFill>
            <a:srgbClr val="6B21A8">
              <a:alpha val="28000"/>
            </a:srgbClr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54" name="Shape 26"/>
          <p:cNvSpPr/>
          <p:nvPr/>
        </p:nvSpPr>
        <p:spPr>
          <a:xfrm>
            <a:off x="9714653" y="364404"/>
            <a:ext cx="3840480" cy="4617720"/>
          </a:xfrm>
          <a:prstGeom prst="rect">
            <a:avLst/>
          </a:prstGeom>
          <a:solidFill>
            <a:srgbClr val="2E1050"/>
          </a:solidFill>
          <a:ln w="19050">
            <a:solidFill>
              <a:srgbClr val="9333EA"/>
            </a:solidFill>
            <a:prstDash val="dashDot"/>
          </a:ln>
        </p:spPr>
      </p:sp>
      <p:sp>
        <p:nvSpPr>
          <p:cNvPr id="55" name="Text 27"/>
          <p:cNvSpPr/>
          <p:nvPr/>
        </p:nvSpPr>
        <p:spPr>
          <a:xfrm>
            <a:off x="9714653" y="364404"/>
            <a:ext cx="3840480" cy="4617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050" dirty="0"/>
          </a:p>
        </p:txBody>
      </p:sp>
      <p:pic>
        <p:nvPicPr>
          <p:cNvPr id="59" name="Picture 58" descr="A person in a white jacket&#10;&#10;AI-generated content may be incorrect.">
            <a:extLst>
              <a:ext uri="{FF2B5EF4-FFF2-40B4-BE49-F238E27FC236}">
                <a16:creationId xmlns:a16="http://schemas.microsoft.com/office/drawing/2014/main" id="{49465993-467A-54F8-D9D0-C530F81D0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812" y="5461459"/>
            <a:ext cx="1676630" cy="4313358"/>
          </a:xfrm>
          <a:prstGeom prst="rect">
            <a:avLst/>
          </a:prstGeom>
        </p:spPr>
      </p:pic>
      <p:pic>
        <p:nvPicPr>
          <p:cNvPr id="60" name="Picture 59" descr="A person in a suit&#10;&#10;AI-generated content may be incorrect.">
            <a:extLst>
              <a:ext uri="{FF2B5EF4-FFF2-40B4-BE49-F238E27FC236}">
                <a16:creationId xmlns:a16="http://schemas.microsoft.com/office/drawing/2014/main" id="{AB1BBB47-3FDF-296A-1DDE-DC88063B1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62662" y="-4902047"/>
            <a:ext cx="1521437" cy="427920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1F5501A-CB96-5B46-A85C-1A916D9DBA37}"/>
              </a:ext>
            </a:extLst>
          </p:cNvPr>
          <p:cNvSpPr txBox="1"/>
          <p:nvPr/>
        </p:nvSpPr>
        <p:spPr>
          <a:xfrm>
            <a:off x="5785324" y="-1293244"/>
            <a:ext cx="294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Reddit Sans" pitchFamily="2" charset="0"/>
                <a:ea typeface="Reddit Sans" pitchFamily="2" charset="0"/>
              </a:rPr>
              <a:t>Waj</a:t>
            </a:r>
            <a:r>
              <a:rPr lang="en-GB" dirty="0">
                <a:latin typeface="Reddit Sans" pitchFamily="2" charset="0"/>
                <a:ea typeface="Reddit Sans" pitchFamily="2" charset="0"/>
              </a:rPr>
              <a:t> Qureshi &amp; Vas </a:t>
            </a:r>
            <a:r>
              <a:rPr lang="en-GB" dirty="0" err="1">
                <a:latin typeface="Reddit Sans" pitchFamily="2" charset="0"/>
                <a:ea typeface="Reddit Sans" pitchFamily="2" charset="0"/>
              </a:rPr>
              <a:t>Rabani</a:t>
            </a:r>
            <a:endParaRPr lang="en-GB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C9C5BD3-8E99-F8E0-6A0C-FCECD089C7EC}"/>
              </a:ext>
            </a:extLst>
          </p:cNvPr>
          <p:cNvSpPr txBox="1"/>
          <p:nvPr/>
        </p:nvSpPr>
        <p:spPr>
          <a:xfrm>
            <a:off x="5785324" y="5584510"/>
            <a:ext cx="2944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Reddit Sans" pitchFamily="2" charset="0"/>
                <a:ea typeface="Reddit Sans" pitchFamily="2" charset="0"/>
              </a:rPr>
              <a:t>(Founders)</a:t>
            </a:r>
          </a:p>
        </p:txBody>
      </p:sp>
    </p:spTree>
    <p:extLst>
      <p:ext uri="{BB962C8B-B14F-4D97-AF65-F5344CB8AC3E}">
        <p14:creationId xmlns:p14="http://schemas.microsoft.com/office/powerpoint/2010/main" val="48450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A0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46320" y="-1371600"/>
            <a:ext cx="6400800" cy="6400800"/>
          </a:xfrm>
          <a:prstGeom prst="ellipse">
            <a:avLst/>
          </a:prstGeom>
          <a:solidFill>
            <a:srgbClr val="6B21A8">
              <a:alpha val="28000"/>
            </a:srgbClr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457200" y="256032"/>
            <a:ext cx="4389120" cy="1874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4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Start Small.</a:t>
            </a:r>
            <a:endParaRPr lang="en-US" sz="3400" dirty="0">
              <a:latin typeface="Reddit Sans" pitchFamily="2" charset="0"/>
              <a:ea typeface="Reddit Sans" pitchFamily="2" charset="0"/>
            </a:endParaRPr>
          </a:p>
          <a:p>
            <a:pPr marL="0" indent="0" algn="l">
              <a:buNone/>
            </a:pPr>
            <a:r>
              <a:rPr lang="en-US" sz="34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Prove Value.</a:t>
            </a:r>
            <a:endParaRPr lang="en-US" sz="3400" dirty="0">
              <a:latin typeface="Reddit Sans" pitchFamily="2" charset="0"/>
              <a:ea typeface="Reddit Sans" pitchFamily="2" charset="0"/>
            </a:endParaRPr>
          </a:p>
          <a:p>
            <a:pPr marL="0" indent="0" algn="l">
              <a:buNone/>
            </a:pPr>
            <a:r>
              <a:rPr lang="en-US" sz="34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Scale Fast.</a:t>
            </a:r>
            <a:endParaRPr lang="en-US" sz="34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57200" y="2212848"/>
            <a:ext cx="1828800" cy="54864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457200" y="2395728"/>
            <a:ext cx="2011680" cy="1143000"/>
          </a:xfrm>
          <a:prstGeom prst="rect">
            <a:avLst/>
          </a:prstGeom>
          <a:solidFill>
            <a:srgbClr val="2E0A52"/>
          </a:solidFill>
          <a:ln w="6350">
            <a:solidFill>
              <a:srgbClr val="9333EA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566928" y="2505456"/>
            <a:ext cx="402336" cy="40233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66928" y="2505456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</a:rPr>
              <a:t>1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51560" y="2487168"/>
            <a:ext cx="135331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Pilot with One Department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66928" y="2990088"/>
            <a:ext cx="18288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3E8FF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Choose one team or location to start the programme.</a:t>
            </a:r>
            <a:endParaRPr lang="en-US" sz="9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2670048" y="2395728"/>
            <a:ext cx="2011680" cy="1143000"/>
          </a:xfrm>
          <a:prstGeom prst="rect">
            <a:avLst/>
          </a:prstGeom>
          <a:solidFill>
            <a:srgbClr val="2E0A52"/>
          </a:solidFill>
          <a:ln w="6350">
            <a:solidFill>
              <a:srgbClr val="9333E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2779776" y="2505456"/>
            <a:ext cx="402336" cy="402336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2779776" y="2505456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</a:rPr>
              <a:t>2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3264408" y="2487168"/>
            <a:ext cx="135331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Run a 30–60 Day Cycle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2779776" y="2990088"/>
            <a:ext cx="18288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3E8FF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Let volunteers engage, submit hours, and build momentum.</a:t>
            </a:r>
            <a:endParaRPr lang="en-US" sz="9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457200" y="3657600"/>
            <a:ext cx="2011680" cy="1143000"/>
          </a:xfrm>
          <a:prstGeom prst="rect">
            <a:avLst/>
          </a:prstGeom>
          <a:solidFill>
            <a:srgbClr val="2E0A52"/>
          </a:solidFill>
          <a:ln w="6350">
            <a:solidFill>
              <a:srgbClr val="9333EA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566928" y="3767328"/>
            <a:ext cx="402336" cy="40233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566928" y="3767328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</a:rPr>
              <a:t>3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051560" y="3749040"/>
            <a:ext cx="135331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Review KPIs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566928" y="4251960"/>
            <a:ext cx="18288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3E8FF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Assess engagement, approved hours, and community impact.</a:t>
            </a:r>
            <a:endParaRPr lang="en-US" sz="9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2670048" y="3657600"/>
            <a:ext cx="2011680" cy="1143000"/>
          </a:xfrm>
          <a:prstGeom prst="rect">
            <a:avLst/>
          </a:prstGeom>
          <a:solidFill>
            <a:srgbClr val="2E0A52"/>
          </a:solidFill>
          <a:ln w="6350">
            <a:solidFill>
              <a:srgbClr val="9333EA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2779776" y="3767328"/>
            <a:ext cx="402336" cy="402336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2779776" y="3767328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</a:rPr>
              <a:t>4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3264408" y="3749040"/>
            <a:ext cx="1353312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Expand With Confidence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2779776" y="4251960"/>
            <a:ext cx="18288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3E8FF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Scale across the organisation with proven data behind you.</a:t>
            </a:r>
            <a:endParaRPr lang="en-US" sz="9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5218684" y="114300"/>
            <a:ext cx="3840480" cy="4914900"/>
          </a:xfrm>
          <a:prstGeom prst="rect">
            <a:avLst/>
          </a:prstGeom>
          <a:solidFill>
            <a:schemeClr val="bg1"/>
          </a:solidFill>
          <a:ln w="19050">
            <a:solidFill>
              <a:srgbClr val="9333EA"/>
            </a:solidFill>
            <a:prstDash val="dashDot"/>
          </a:ln>
        </p:spPr>
        <p:txBody>
          <a:bodyPr/>
          <a:lstStyle/>
          <a:p>
            <a:endParaRPr lang="en-GB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5074920" y="347472"/>
            <a:ext cx="3840480" cy="4617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050" dirty="0">
              <a:latin typeface="Reddit Sans" pitchFamily="2" charset="0"/>
              <a:ea typeface="Reddit Sans" pitchFamily="2" charset="0"/>
            </a:endParaRPr>
          </a:p>
        </p:txBody>
      </p:sp>
      <p:pic>
        <p:nvPicPr>
          <p:cNvPr id="33" name="Picture 32" descr="A person in a suit&#10;&#10;AI-generated content may be incorrect.">
            <a:extLst>
              <a:ext uri="{FF2B5EF4-FFF2-40B4-BE49-F238E27FC236}">
                <a16:creationId xmlns:a16="http://schemas.microsoft.com/office/drawing/2014/main" id="{CD333B10-003B-9DB0-910F-A321D43EB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69063" y="160043"/>
            <a:ext cx="1521437" cy="4279201"/>
          </a:xfrm>
          <a:prstGeom prst="rect">
            <a:avLst/>
          </a:prstGeom>
        </p:spPr>
      </p:pic>
      <p:pic>
        <p:nvPicPr>
          <p:cNvPr id="35" name="Picture 34" descr="A person in a white jacket&#10;&#10;AI-generated content may be incorrect.">
            <a:extLst>
              <a:ext uri="{FF2B5EF4-FFF2-40B4-BE49-F238E27FC236}">
                <a16:creationId xmlns:a16="http://schemas.microsoft.com/office/drawing/2014/main" id="{55E97FAA-E371-D82D-5F64-439E14779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194" y="172744"/>
            <a:ext cx="1676630" cy="431335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EF2775A-DC05-3CED-7E28-3A66249F6B6A}"/>
              </a:ext>
            </a:extLst>
          </p:cNvPr>
          <p:cNvSpPr txBox="1"/>
          <p:nvPr/>
        </p:nvSpPr>
        <p:spPr>
          <a:xfrm>
            <a:off x="5632704" y="4433646"/>
            <a:ext cx="294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Reddit Sans" pitchFamily="2" charset="0"/>
                <a:ea typeface="Reddit Sans" pitchFamily="2" charset="0"/>
              </a:rPr>
              <a:t>Waj</a:t>
            </a:r>
            <a:r>
              <a:rPr lang="en-GB" dirty="0">
                <a:latin typeface="Reddit Sans" pitchFamily="2" charset="0"/>
                <a:ea typeface="Reddit Sans" pitchFamily="2" charset="0"/>
              </a:rPr>
              <a:t> Qureshi &amp; Vas </a:t>
            </a:r>
            <a:r>
              <a:rPr lang="en-GB" dirty="0" err="1">
                <a:latin typeface="Reddit Sans" pitchFamily="2" charset="0"/>
                <a:ea typeface="Reddit Sans" pitchFamily="2" charset="0"/>
              </a:rPr>
              <a:t>Rabani</a:t>
            </a:r>
            <a:endParaRPr lang="en-GB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BB81A8-E586-715B-1375-D7F98C1AB50F}"/>
              </a:ext>
            </a:extLst>
          </p:cNvPr>
          <p:cNvSpPr txBox="1"/>
          <p:nvPr/>
        </p:nvSpPr>
        <p:spPr>
          <a:xfrm>
            <a:off x="5632704" y="4690466"/>
            <a:ext cx="2944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Reddit Sans" pitchFamily="2" charset="0"/>
                <a:ea typeface="Reddit Sans" pitchFamily="2" charset="0"/>
              </a:rPr>
              <a:t>(Founders)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0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349240" y="0"/>
            <a:ext cx="3794760" cy="5143500"/>
          </a:xfrm>
          <a:prstGeom prst="rect">
            <a:avLst/>
          </a:prstGeom>
          <a:solidFill>
            <a:srgbClr val="26084A"/>
          </a:solidFill>
          <a:ln w="12700">
            <a:solidFill>
              <a:srgbClr val="26084A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5257800" y="0"/>
            <a:ext cx="109728" cy="5143500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389709" y="2136388"/>
            <a:ext cx="4761992" cy="3329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Turn Employee Volunteering Into Measurable Business Value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11480" y="2450592"/>
            <a:ext cx="1691640" cy="54864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411480" y="2887617"/>
            <a:ext cx="493776" cy="49377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95" y="2941932"/>
            <a:ext cx="385145" cy="385145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024128" y="2887617"/>
            <a:ext cx="4096512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3E8FF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Improve retention and engagement through purpose-led programmes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411480" y="3655713"/>
            <a:ext cx="493776" cy="49377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95" y="3710028"/>
            <a:ext cx="385145" cy="38514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024128" y="3655713"/>
            <a:ext cx="4096512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3E8FF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Replace spreadsheets with one operational workflow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411480" y="4423809"/>
            <a:ext cx="493776" cy="49377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95" y="4478124"/>
            <a:ext cx="385145" cy="38514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4128" y="4423809"/>
            <a:ext cx="4096512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3E8FF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Show board-ready CSR outcomes with confidence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486400" y="411480"/>
            <a:ext cx="3337560" cy="4297680"/>
          </a:xfrm>
          <a:prstGeom prst="rect">
            <a:avLst/>
          </a:prstGeom>
          <a:solidFill>
            <a:srgbClr val="2E1050"/>
          </a:solidFill>
          <a:ln w="19050">
            <a:solidFill>
              <a:srgbClr val="9333EA"/>
            </a:solidFill>
            <a:prstDash val="dashDot"/>
          </a:ln>
        </p:spPr>
      </p:sp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77A4EA69-8F8C-5379-B08A-32AED09E1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56" y="435239"/>
            <a:ext cx="5140621" cy="17186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7ABDFA-9B25-CA61-9BE5-3AC43B95B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4198" y="535758"/>
            <a:ext cx="3176503" cy="4049123"/>
          </a:xfrm>
          <a:prstGeom prst="rect">
            <a:avLst/>
          </a:prstGeom>
        </p:spPr>
      </p:pic>
      <p:sp>
        <p:nvSpPr>
          <p:cNvPr id="4" name="Shape 0">
            <a:extLst>
              <a:ext uri="{FF2B5EF4-FFF2-40B4-BE49-F238E27FC236}">
                <a16:creationId xmlns:a16="http://schemas.microsoft.com/office/drawing/2014/main" id="{1818F281-3E0C-801C-D759-CE852FCEDAED}"/>
              </a:ext>
            </a:extLst>
          </p:cNvPr>
          <p:cNvSpPr/>
          <p:nvPr/>
        </p:nvSpPr>
        <p:spPr>
          <a:xfrm>
            <a:off x="-5692140" y="-1807125"/>
            <a:ext cx="164592" cy="5143500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A9A8DBA8-4F30-35F6-5763-13C43907B0AF}"/>
              </a:ext>
            </a:extLst>
          </p:cNvPr>
          <p:cNvSpPr/>
          <p:nvPr/>
        </p:nvSpPr>
        <p:spPr>
          <a:xfrm>
            <a:off x="-5372100" y="-1578525"/>
            <a:ext cx="1463040" cy="274320"/>
          </a:xfrm>
          <a:prstGeom prst="roundRect">
            <a:avLst>
              <a:gd name="adj" fmla="val 16667"/>
            </a:avLst>
          </a:prstGeom>
          <a:solidFill>
            <a:srgbClr val="BE185D">
              <a:alpha val="85000"/>
            </a:srgbClr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0B4E666-BADE-1693-1CCF-BE108E0679C2}"/>
              </a:ext>
            </a:extLst>
          </p:cNvPr>
          <p:cNvSpPr/>
          <p:nvPr/>
        </p:nvSpPr>
        <p:spPr>
          <a:xfrm>
            <a:off x="-5372100" y="-1578525"/>
            <a:ext cx="1463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</a:rPr>
              <a:t>THE PROBLEM</a:t>
            </a:r>
            <a:endParaRPr lang="en-US" sz="7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A9E58B07-8FA1-BB53-D3AD-7027C32F8653}"/>
              </a:ext>
            </a:extLst>
          </p:cNvPr>
          <p:cNvSpPr/>
          <p:nvPr/>
        </p:nvSpPr>
        <p:spPr>
          <a:xfrm>
            <a:off x="-5344668" y="-1331637"/>
            <a:ext cx="51663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Most Corporate Volunteering</a:t>
            </a:r>
            <a:endParaRPr lang="en-US" sz="2800" dirty="0">
              <a:latin typeface="Reddit Sans" pitchFamily="2" charset="0"/>
              <a:ea typeface="Reddit Sans" pitchFamily="2" charset="0"/>
            </a:endParaRPr>
          </a:p>
          <a:p>
            <a:pPr marL="0" indent="0" algn="l">
              <a:buNone/>
            </a:pPr>
            <a:r>
              <a:rPr lang="en-US" sz="28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Is Fragmented</a:t>
            </a:r>
            <a:endParaRPr lang="en-US" sz="28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3" name="Shape 4">
            <a:extLst>
              <a:ext uri="{FF2B5EF4-FFF2-40B4-BE49-F238E27FC236}">
                <a16:creationId xmlns:a16="http://schemas.microsoft.com/office/drawing/2014/main" id="{283F650D-A35F-B631-2304-BE6570FB703E}"/>
              </a:ext>
            </a:extLst>
          </p:cNvPr>
          <p:cNvSpPr/>
          <p:nvPr/>
        </p:nvSpPr>
        <p:spPr>
          <a:xfrm>
            <a:off x="-5344668" y="-179493"/>
            <a:ext cx="5074920" cy="969264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4" name="Shape 5">
            <a:extLst>
              <a:ext uri="{FF2B5EF4-FFF2-40B4-BE49-F238E27FC236}">
                <a16:creationId xmlns:a16="http://schemas.microsoft.com/office/drawing/2014/main" id="{392C8652-FCBA-F640-77FA-0CEA57CABFE4}"/>
              </a:ext>
            </a:extLst>
          </p:cNvPr>
          <p:cNvSpPr/>
          <p:nvPr/>
        </p:nvSpPr>
        <p:spPr>
          <a:xfrm>
            <a:off x="-5344668" y="-179493"/>
            <a:ext cx="64008" cy="969264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25" name="Shape 6">
            <a:extLst>
              <a:ext uri="{FF2B5EF4-FFF2-40B4-BE49-F238E27FC236}">
                <a16:creationId xmlns:a16="http://schemas.microsoft.com/office/drawing/2014/main" id="{460B73B0-1B6A-259C-F50D-D64C79572253}"/>
              </a:ext>
            </a:extLst>
          </p:cNvPr>
          <p:cNvSpPr/>
          <p:nvPr/>
        </p:nvSpPr>
        <p:spPr>
          <a:xfrm>
            <a:off x="-5170932" y="-5757"/>
            <a:ext cx="585216" cy="58521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26" name="Image 0" descr="preencoded.png">
            <a:extLst>
              <a:ext uri="{FF2B5EF4-FFF2-40B4-BE49-F238E27FC236}">
                <a16:creationId xmlns:a16="http://schemas.microsoft.com/office/drawing/2014/main" id="{8B5150EF-6169-FE2F-D89D-E85354D063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106558" y="58617"/>
            <a:ext cx="456468" cy="456468"/>
          </a:xfrm>
          <a:prstGeom prst="rect">
            <a:avLst/>
          </a:prstGeom>
        </p:spPr>
      </p:pic>
      <p:sp>
        <p:nvSpPr>
          <p:cNvPr id="27" name="Text 7">
            <a:extLst>
              <a:ext uri="{FF2B5EF4-FFF2-40B4-BE49-F238E27FC236}">
                <a16:creationId xmlns:a16="http://schemas.microsoft.com/office/drawing/2014/main" id="{184D203F-E168-9E4F-B9F7-63746717845A}"/>
              </a:ext>
            </a:extLst>
          </p:cNvPr>
          <p:cNvSpPr/>
          <p:nvPr/>
        </p:nvSpPr>
        <p:spPr>
          <a:xfrm>
            <a:off x="-4430268" y="-88053"/>
            <a:ext cx="3931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Disconnected Tools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8" name="Text 8">
            <a:extLst>
              <a:ext uri="{FF2B5EF4-FFF2-40B4-BE49-F238E27FC236}">
                <a16:creationId xmlns:a16="http://schemas.microsoft.com/office/drawing/2014/main" id="{9B5F2496-E094-8E03-B2BE-55651CEF357E}"/>
              </a:ext>
            </a:extLst>
          </p:cNvPr>
          <p:cNvSpPr/>
          <p:nvPr/>
        </p:nvSpPr>
        <p:spPr>
          <a:xfrm>
            <a:off x="-4430268" y="222843"/>
            <a:ext cx="39319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Roles, applications, and hour tracking live in separate tools with no unified view.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9" name="Shape 9">
            <a:extLst>
              <a:ext uri="{FF2B5EF4-FFF2-40B4-BE49-F238E27FC236}">
                <a16:creationId xmlns:a16="http://schemas.microsoft.com/office/drawing/2014/main" id="{0B50728B-6B13-2E77-3D68-489063F69F7C}"/>
              </a:ext>
            </a:extLst>
          </p:cNvPr>
          <p:cNvSpPr/>
          <p:nvPr/>
        </p:nvSpPr>
        <p:spPr>
          <a:xfrm>
            <a:off x="-5344668" y="899499"/>
            <a:ext cx="5074920" cy="969264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0" name="Shape 10">
            <a:extLst>
              <a:ext uri="{FF2B5EF4-FFF2-40B4-BE49-F238E27FC236}">
                <a16:creationId xmlns:a16="http://schemas.microsoft.com/office/drawing/2014/main" id="{6E9F2DD2-02B1-A052-0784-1015AFE1B2EF}"/>
              </a:ext>
            </a:extLst>
          </p:cNvPr>
          <p:cNvSpPr/>
          <p:nvPr/>
        </p:nvSpPr>
        <p:spPr>
          <a:xfrm>
            <a:off x="-5344668" y="899499"/>
            <a:ext cx="64008" cy="969264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31" name="Shape 11">
            <a:extLst>
              <a:ext uri="{FF2B5EF4-FFF2-40B4-BE49-F238E27FC236}">
                <a16:creationId xmlns:a16="http://schemas.microsoft.com/office/drawing/2014/main" id="{F00736F7-4C0F-16F1-4825-4BA602192CF8}"/>
              </a:ext>
            </a:extLst>
          </p:cNvPr>
          <p:cNvSpPr/>
          <p:nvPr/>
        </p:nvSpPr>
        <p:spPr>
          <a:xfrm>
            <a:off x="-5170932" y="1073235"/>
            <a:ext cx="585216" cy="585216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32" name="Image 1" descr="preencoded.png">
            <a:extLst>
              <a:ext uri="{FF2B5EF4-FFF2-40B4-BE49-F238E27FC236}">
                <a16:creationId xmlns:a16="http://schemas.microsoft.com/office/drawing/2014/main" id="{C53EAECE-6D09-A264-3B0F-9F2561E402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106558" y="1137609"/>
            <a:ext cx="456468" cy="456468"/>
          </a:xfrm>
          <a:prstGeom prst="rect">
            <a:avLst/>
          </a:prstGeom>
        </p:spPr>
      </p:pic>
      <p:sp>
        <p:nvSpPr>
          <p:cNvPr id="33" name="Text 12">
            <a:extLst>
              <a:ext uri="{FF2B5EF4-FFF2-40B4-BE49-F238E27FC236}">
                <a16:creationId xmlns:a16="http://schemas.microsoft.com/office/drawing/2014/main" id="{EDFDC59D-F02E-D1EC-1DE0-8EC0FD99C086}"/>
              </a:ext>
            </a:extLst>
          </p:cNvPr>
          <p:cNvSpPr/>
          <p:nvPr/>
        </p:nvSpPr>
        <p:spPr>
          <a:xfrm>
            <a:off x="-4430268" y="990939"/>
            <a:ext cx="3931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High Admin, Low Accuracy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34" name="Text 13">
            <a:extLst>
              <a:ext uri="{FF2B5EF4-FFF2-40B4-BE49-F238E27FC236}">
                <a16:creationId xmlns:a16="http://schemas.microsoft.com/office/drawing/2014/main" id="{04335628-B913-3955-607B-88BE155FCA07}"/>
              </a:ext>
            </a:extLst>
          </p:cNvPr>
          <p:cNvSpPr/>
          <p:nvPr/>
        </p:nvSpPr>
        <p:spPr>
          <a:xfrm>
            <a:off x="-4430268" y="1301835"/>
            <a:ext cx="39319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Manual effort leads to inconsistent approvals and unreliable programme data.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35" name="Shape 14">
            <a:extLst>
              <a:ext uri="{FF2B5EF4-FFF2-40B4-BE49-F238E27FC236}">
                <a16:creationId xmlns:a16="http://schemas.microsoft.com/office/drawing/2014/main" id="{AFD78815-C732-B1C9-9162-DFAC798B85E8}"/>
              </a:ext>
            </a:extLst>
          </p:cNvPr>
          <p:cNvSpPr/>
          <p:nvPr/>
        </p:nvSpPr>
        <p:spPr>
          <a:xfrm>
            <a:off x="-5344668" y="1978491"/>
            <a:ext cx="5074920" cy="969264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6" name="Shape 15">
            <a:extLst>
              <a:ext uri="{FF2B5EF4-FFF2-40B4-BE49-F238E27FC236}">
                <a16:creationId xmlns:a16="http://schemas.microsoft.com/office/drawing/2014/main" id="{0296FA58-E5BB-4A9A-0724-4E6AD0C1E527}"/>
              </a:ext>
            </a:extLst>
          </p:cNvPr>
          <p:cNvSpPr/>
          <p:nvPr/>
        </p:nvSpPr>
        <p:spPr>
          <a:xfrm>
            <a:off x="-5344668" y="1978491"/>
            <a:ext cx="64008" cy="969264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37" name="Shape 16">
            <a:extLst>
              <a:ext uri="{FF2B5EF4-FFF2-40B4-BE49-F238E27FC236}">
                <a16:creationId xmlns:a16="http://schemas.microsoft.com/office/drawing/2014/main" id="{A237BBE1-7E36-8648-B826-D6EBCD7C8D2B}"/>
              </a:ext>
            </a:extLst>
          </p:cNvPr>
          <p:cNvSpPr/>
          <p:nvPr/>
        </p:nvSpPr>
        <p:spPr>
          <a:xfrm>
            <a:off x="-5170932" y="2152227"/>
            <a:ext cx="585216" cy="58521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38" name="Image 2" descr="preencoded.png">
            <a:extLst>
              <a:ext uri="{FF2B5EF4-FFF2-40B4-BE49-F238E27FC236}">
                <a16:creationId xmlns:a16="http://schemas.microsoft.com/office/drawing/2014/main" id="{0BD5D088-424F-1979-5D21-AD6C66754D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106558" y="2216601"/>
            <a:ext cx="456468" cy="456468"/>
          </a:xfrm>
          <a:prstGeom prst="rect">
            <a:avLst/>
          </a:prstGeom>
        </p:spPr>
      </p:pic>
      <p:sp>
        <p:nvSpPr>
          <p:cNvPr id="39" name="Text 17">
            <a:extLst>
              <a:ext uri="{FF2B5EF4-FFF2-40B4-BE49-F238E27FC236}">
                <a16:creationId xmlns:a16="http://schemas.microsoft.com/office/drawing/2014/main" id="{B2EFD2E8-6F72-CFD3-40D0-F4CB98E3BC38}"/>
              </a:ext>
            </a:extLst>
          </p:cNvPr>
          <p:cNvSpPr/>
          <p:nvPr/>
        </p:nvSpPr>
        <p:spPr>
          <a:xfrm>
            <a:off x="-4430268" y="2069931"/>
            <a:ext cx="3931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Impact Is Hard to Prove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40" name="Text 18">
            <a:extLst>
              <a:ext uri="{FF2B5EF4-FFF2-40B4-BE49-F238E27FC236}">
                <a16:creationId xmlns:a16="http://schemas.microsoft.com/office/drawing/2014/main" id="{DC463035-9C94-1820-51E2-803151E9033E}"/>
              </a:ext>
            </a:extLst>
          </p:cNvPr>
          <p:cNvSpPr/>
          <p:nvPr/>
        </p:nvSpPr>
        <p:spPr>
          <a:xfrm>
            <a:off x="-4430268" y="2380827"/>
            <a:ext cx="39319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Without a system, ROI is invisible — making business and social return impossible to report.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41" name="Shape 19">
            <a:extLst>
              <a:ext uri="{FF2B5EF4-FFF2-40B4-BE49-F238E27FC236}">
                <a16:creationId xmlns:a16="http://schemas.microsoft.com/office/drawing/2014/main" id="{198ACEEB-3A07-7F8D-B50A-D4E4309122A2}"/>
              </a:ext>
            </a:extLst>
          </p:cNvPr>
          <p:cNvSpPr/>
          <p:nvPr/>
        </p:nvSpPr>
        <p:spPr>
          <a:xfrm>
            <a:off x="-5344668" y="2966043"/>
            <a:ext cx="5074920" cy="219456"/>
          </a:xfrm>
          <a:prstGeom prst="rect">
            <a:avLst/>
          </a:prstGeom>
          <a:solidFill>
            <a:srgbClr val="FCF0FF"/>
          </a:solidFill>
          <a:ln w="12700">
            <a:solidFill>
              <a:srgbClr val="FCF0FF"/>
            </a:solidFill>
            <a:prstDash val="solid"/>
          </a:ln>
        </p:spPr>
      </p:sp>
      <p:sp>
        <p:nvSpPr>
          <p:cNvPr id="42" name="Text 20">
            <a:extLst>
              <a:ext uri="{FF2B5EF4-FFF2-40B4-BE49-F238E27FC236}">
                <a16:creationId xmlns:a16="http://schemas.microsoft.com/office/drawing/2014/main" id="{F414BB54-B24C-BD3F-82CE-4E6068599B50}"/>
              </a:ext>
            </a:extLst>
          </p:cNvPr>
          <p:cNvSpPr/>
          <p:nvPr/>
        </p:nvSpPr>
        <p:spPr>
          <a:xfrm>
            <a:off x="-5344668" y="2966043"/>
            <a:ext cx="5074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6B21A8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"Without a system, programmes become hard to scale, hard to govern, and hard to justify."</a:t>
            </a:r>
            <a:endParaRPr lang="en-US" sz="900" dirty="0">
              <a:latin typeface="Reddit Sans" pitchFamily="2" charset="0"/>
              <a:ea typeface="Reddit Sans" pitchFamily="2" charset="0"/>
            </a:endParaRPr>
          </a:p>
        </p:txBody>
      </p:sp>
      <p:pic>
        <p:nvPicPr>
          <p:cNvPr id="43" name="Picture 42" descr="A computer on a desk with lots of papers and a cup of coffee&#10;&#10;AI-generated content may be incorrect.">
            <a:extLst>
              <a:ext uri="{FF2B5EF4-FFF2-40B4-BE49-F238E27FC236}">
                <a16:creationId xmlns:a16="http://schemas.microsoft.com/office/drawing/2014/main" id="{F66349AF-97C5-CDC9-B913-0342FC0978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6639" y="1200634"/>
            <a:ext cx="3232023" cy="215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32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20040" y="228600"/>
            <a:ext cx="1463040" cy="274320"/>
          </a:xfrm>
          <a:prstGeom prst="roundRect">
            <a:avLst>
              <a:gd name="adj" fmla="val 16667"/>
            </a:avLst>
          </a:prstGeom>
          <a:solidFill>
            <a:srgbClr val="BE185D">
              <a:alpha val="85000"/>
            </a:srgbClr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20040" y="228600"/>
            <a:ext cx="1463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</a:rPr>
              <a:t>THE PROBLEM</a:t>
            </a:r>
            <a:endParaRPr lang="en-US" sz="7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47472" y="475488"/>
            <a:ext cx="51663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Most Corporate Volunteering</a:t>
            </a:r>
            <a:endParaRPr lang="en-US" sz="2800" dirty="0">
              <a:latin typeface="Reddit Sans" pitchFamily="2" charset="0"/>
              <a:ea typeface="Reddit Sans" pitchFamily="2" charset="0"/>
            </a:endParaRPr>
          </a:p>
          <a:p>
            <a:pPr marL="0" indent="0" algn="l">
              <a:buNone/>
            </a:pPr>
            <a:r>
              <a:rPr lang="en-US" sz="28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Is Fragmented</a:t>
            </a:r>
            <a:endParaRPr lang="en-US" sz="28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47472" y="1627632"/>
            <a:ext cx="5074920" cy="969264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347472" y="1627632"/>
            <a:ext cx="64008" cy="969264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1208" y="1801368"/>
            <a:ext cx="585216" cy="58521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17" y="1848808"/>
            <a:ext cx="456468" cy="45646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261872" y="1719072"/>
            <a:ext cx="3931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Disconnected Tools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261872" y="2029968"/>
            <a:ext cx="39319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Roles, applications, and hour tracking live in separate tools with no unified view.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347472" y="2706624"/>
            <a:ext cx="5074920" cy="969264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347472" y="2706624"/>
            <a:ext cx="64008" cy="969264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21208" y="2880360"/>
            <a:ext cx="585216" cy="585216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82" y="2944734"/>
            <a:ext cx="456468" cy="456468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261872" y="2798064"/>
            <a:ext cx="3931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High Admin, Low Accuracy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1261872" y="3108960"/>
            <a:ext cx="39319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Manual effort leads to inconsistent approvals and unreliable programme data.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347472" y="3785616"/>
            <a:ext cx="5074920" cy="969264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9" name="Shape 15"/>
          <p:cNvSpPr/>
          <p:nvPr/>
        </p:nvSpPr>
        <p:spPr>
          <a:xfrm>
            <a:off x="347472" y="3785616"/>
            <a:ext cx="64008" cy="969264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20" name="Shape 16"/>
          <p:cNvSpPr/>
          <p:nvPr/>
        </p:nvSpPr>
        <p:spPr>
          <a:xfrm>
            <a:off x="521208" y="3959352"/>
            <a:ext cx="585216" cy="58521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49" y="4032193"/>
            <a:ext cx="456468" cy="456468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1261872" y="3877056"/>
            <a:ext cx="3931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Impact Is Hard to Prove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3" name="Text 18"/>
          <p:cNvSpPr/>
          <p:nvPr/>
        </p:nvSpPr>
        <p:spPr>
          <a:xfrm>
            <a:off x="1261872" y="4187952"/>
            <a:ext cx="39319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Without a system, ROI is invisible — making business and social return impossible to report.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4" name="Shape 19"/>
          <p:cNvSpPr/>
          <p:nvPr/>
        </p:nvSpPr>
        <p:spPr>
          <a:xfrm>
            <a:off x="347472" y="4773168"/>
            <a:ext cx="5074920" cy="219456"/>
          </a:xfrm>
          <a:prstGeom prst="rect">
            <a:avLst/>
          </a:prstGeom>
          <a:solidFill>
            <a:srgbClr val="FCF0FF"/>
          </a:solidFill>
          <a:ln w="12700">
            <a:solidFill>
              <a:srgbClr val="FCF0FF"/>
            </a:solidFill>
            <a:prstDash val="solid"/>
          </a:ln>
        </p:spPr>
      </p:sp>
      <p:sp>
        <p:nvSpPr>
          <p:cNvPr id="25" name="Text 20"/>
          <p:cNvSpPr/>
          <p:nvPr/>
        </p:nvSpPr>
        <p:spPr>
          <a:xfrm>
            <a:off x="347472" y="4773168"/>
            <a:ext cx="5074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6B21A8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"Without a system, programmes become hard to scale, hard to govern, and hard to justify."</a:t>
            </a:r>
            <a:endParaRPr lang="en-US" sz="900" dirty="0">
              <a:latin typeface="Reddit Sans" pitchFamily="2" charset="0"/>
              <a:ea typeface="Reddit Sans" pitchFamily="2" charset="0"/>
            </a:endParaRPr>
          </a:p>
        </p:txBody>
      </p:sp>
      <p:pic>
        <p:nvPicPr>
          <p:cNvPr id="30" name="Picture 29" descr="A computer on a desk with lots of papers and a cup of coffee&#10;&#10;AI-generated content may be incorrect.">
            <a:extLst>
              <a:ext uri="{FF2B5EF4-FFF2-40B4-BE49-F238E27FC236}">
                <a16:creationId xmlns:a16="http://schemas.microsoft.com/office/drawing/2014/main" id="{7E59B051-580C-4F0A-87B7-41C6A133A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4505" y="1817497"/>
            <a:ext cx="3232023" cy="2154682"/>
          </a:xfrm>
          <a:prstGeom prst="rect">
            <a:avLst/>
          </a:prstGeom>
        </p:spPr>
      </p:pic>
      <p:sp>
        <p:nvSpPr>
          <p:cNvPr id="35" name="Text 7">
            <a:extLst>
              <a:ext uri="{FF2B5EF4-FFF2-40B4-BE49-F238E27FC236}">
                <a16:creationId xmlns:a16="http://schemas.microsoft.com/office/drawing/2014/main" id="{1CC7C130-5D81-A850-3416-4B0B65B6DC25}"/>
              </a:ext>
            </a:extLst>
          </p:cNvPr>
          <p:cNvSpPr/>
          <p:nvPr/>
        </p:nvSpPr>
        <p:spPr>
          <a:xfrm>
            <a:off x="-3946184" y="3152793"/>
            <a:ext cx="4096512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3E8FF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Improve retention and engagement through purpose-led programmes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pic>
        <p:nvPicPr>
          <p:cNvPr id="41" name="Picture 40" descr="A black and white logo&#10;&#10;AI-generated content may be incorrect.">
            <a:extLst>
              <a:ext uri="{FF2B5EF4-FFF2-40B4-BE49-F238E27FC236}">
                <a16:creationId xmlns:a16="http://schemas.microsoft.com/office/drawing/2014/main" id="{73DE3731-D5E0-ECB6-A719-CB76B9428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76677" y="-2079361"/>
            <a:ext cx="5140621" cy="1718681"/>
          </a:xfrm>
          <a:prstGeom prst="rect">
            <a:avLst/>
          </a:prstGeom>
        </p:spPr>
      </p:pic>
      <p:sp>
        <p:nvSpPr>
          <p:cNvPr id="42" name="Shape 0">
            <a:extLst>
              <a:ext uri="{FF2B5EF4-FFF2-40B4-BE49-F238E27FC236}">
                <a16:creationId xmlns:a16="http://schemas.microsoft.com/office/drawing/2014/main" id="{EDF3961B-68F9-D8B0-FAEB-0D426F2DE7B6}"/>
              </a:ext>
            </a:extLst>
          </p:cNvPr>
          <p:cNvSpPr/>
          <p:nvPr/>
        </p:nvSpPr>
        <p:spPr>
          <a:xfrm>
            <a:off x="9935518" y="1020503"/>
            <a:ext cx="3794760" cy="5143500"/>
          </a:xfrm>
          <a:prstGeom prst="rect">
            <a:avLst/>
          </a:prstGeom>
          <a:solidFill>
            <a:srgbClr val="26084A"/>
          </a:solidFill>
          <a:ln w="12700">
            <a:solidFill>
              <a:srgbClr val="26084A"/>
            </a:solidFill>
            <a:prstDash val="solid"/>
          </a:ln>
        </p:spPr>
      </p:sp>
      <p:sp>
        <p:nvSpPr>
          <p:cNvPr id="43" name="Shape 1">
            <a:extLst>
              <a:ext uri="{FF2B5EF4-FFF2-40B4-BE49-F238E27FC236}">
                <a16:creationId xmlns:a16="http://schemas.microsoft.com/office/drawing/2014/main" id="{589FF096-C299-FDDB-7B07-604D6F1F0E54}"/>
              </a:ext>
            </a:extLst>
          </p:cNvPr>
          <p:cNvSpPr/>
          <p:nvPr/>
        </p:nvSpPr>
        <p:spPr>
          <a:xfrm>
            <a:off x="9677400" y="81848"/>
            <a:ext cx="109728" cy="5143500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44" name="Shape 12">
            <a:extLst>
              <a:ext uri="{FF2B5EF4-FFF2-40B4-BE49-F238E27FC236}">
                <a16:creationId xmlns:a16="http://schemas.microsoft.com/office/drawing/2014/main" id="{0DA23095-0970-8664-B2E2-C3D805F0A52B}"/>
              </a:ext>
            </a:extLst>
          </p:cNvPr>
          <p:cNvSpPr/>
          <p:nvPr/>
        </p:nvSpPr>
        <p:spPr>
          <a:xfrm>
            <a:off x="11650133" y="2653598"/>
            <a:ext cx="3337560" cy="4297680"/>
          </a:xfrm>
          <a:prstGeom prst="rect">
            <a:avLst/>
          </a:prstGeom>
          <a:solidFill>
            <a:srgbClr val="2E1050"/>
          </a:solidFill>
          <a:ln w="19050">
            <a:solidFill>
              <a:srgbClr val="9333EA"/>
            </a:solidFill>
            <a:prstDash val="dashDot"/>
          </a:ln>
        </p:spPr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D57F443-31A6-9B02-AE79-889428686F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1695" y="-3637643"/>
            <a:ext cx="3176503" cy="4049123"/>
          </a:xfrm>
          <a:prstGeom prst="rect">
            <a:avLst/>
          </a:prstGeom>
        </p:spPr>
      </p:pic>
      <p:sp>
        <p:nvSpPr>
          <p:cNvPr id="46" name="Shape 21"/>
          <p:cNvSpPr/>
          <p:nvPr/>
        </p:nvSpPr>
        <p:spPr>
          <a:xfrm>
            <a:off x="-1427988" y="1389888"/>
            <a:ext cx="658368" cy="658368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20040" y="228600"/>
            <a:ext cx="1463040" cy="274320"/>
          </a:xfrm>
          <a:prstGeom prst="roundRect">
            <a:avLst>
              <a:gd name="adj" fmla="val 16667"/>
            </a:avLst>
          </a:prstGeom>
          <a:solidFill>
            <a:srgbClr val="BE185D">
              <a:alpha val="85000"/>
            </a:srgbClr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20040" y="228600"/>
            <a:ext cx="1463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</a:rPr>
              <a:t>OUR SOLUTION</a:t>
            </a:r>
            <a:endParaRPr lang="en-US" sz="7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47472" y="475488"/>
            <a:ext cx="8503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Volnteer = One End-to-End</a:t>
            </a:r>
            <a:endParaRPr lang="en-US" sz="2800" dirty="0">
              <a:latin typeface="Reddit Sans" pitchFamily="2" charset="0"/>
              <a:ea typeface="Reddit Sans" pitchFamily="2" charset="0"/>
            </a:endParaRPr>
          </a:p>
          <a:p>
            <a:pPr marL="0" indent="0" algn="l">
              <a:buNone/>
            </a:pPr>
            <a:r>
              <a:rPr lang="en-US" sz="28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CSR Operations Platform</a:t>
            </a:r>
            <a:endParaRPr lang="en-US" sz="28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47472" y="1572768"/>
            <a:ext cx="4096512" cy="1481328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347472" y="1572768"/>
            <a:ext cx="64008" cy="1481328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2064" y="1975104"/>
            <a:ext cx="658368" cy="658368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84" y="2047524"/>
            <a:ext cx="513527" cy="513527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325880" y="1700784"/>
            <a:ext cx="29260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Publish Opportunities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325880" y="2075688"/>
            <a:ext cx="292608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Create and post volunteer roles. Volunteers browse and apply directly.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4663440" y="1572768"/>
            <a:ext cx="4096512" cy="1481328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4663440" y="1572768"/>
            <a:ext cx="64008" cy="1481328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4828032" y="1975104"/>
            <a:ext cx="658368" cy="658368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452" y="2047524"/>
            <a:ext cx="513527" cy="513527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5641848" y="1700784"/>
            <a:ext cx="29260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Manage Pipeline &amp; Placements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5641848" y="2075688"/>
            <a:ext cx="292608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Structured applicant stages from shortlist through to hired and placed.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347472" y="3200400"/>
            <a:ext cx="4096512" cy="1481328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9" name="Shape 15"/>
          <p:cNvSpPr/>
          <p:nvPr/>
        </p:nvSpPr>
        <p:spPr>
          <a:xfrm>
            <a:off x="347472" y="3200400"/>
            <a:ext cx="64008" cy="1481328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20" name="Shape 16"/>
          <p:cNvSpPr/>
          <p:nvPr/>
        </p:nvSpPr>
        <p:spPr>
          <a:xfrm>
            <a:off x="512064" y="3602736"/>
            <a:ext cx="658368" cy="658368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84" y="3675156"/>
            <a:ext cx="513527" cy="513527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1325880" y="3328416"/>
            <a:ext cx="29260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Verify Hours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3" name="Text 18"/>
          <p:cNvSpPr/>
          <p:nvPr/>
        </p:nvSpPr>
        <p:spPr>
          <a:xfrm>
            <a:off x="1325880" y="3703320"/>
            <a:ext cx="292608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Volunteers submit timesheets. Companies approve or reject with full audit trail.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4" name="Shape 19"/>
          <p:cNvSpPr/>
          <p:nvPr/>
        </p:nvSpPr>
        <p:spPr>
          <a:xfrm>
            <a:off x="4663440" y="3200400"/>
            <a:ext cx="4096512" cy="1481328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5" name="Shape 20"/>
          <p:cNvSpPr/>
          <p:nvPr/>
        </p:nvSpPr>
        <p:spPr>
          <a:xfrm>
            <a:off x="4663440" y="3200400"/>
            <a:ext cx="64008" cy="1481328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4828032" y="3602736"/>
            <a:ext cx="658368" cy="658368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452" y="3675156"/>
            <a:ext cx="513527" cy="513527"/>
          </a:xfrm>
          <a:prstGeom prst="rect">
            <a:avLst/>
          </a:prstGeom>
        </p:spPr>
      </p:pic>
      <p:sp>
        <p:nvSpPr>
          <p:cNvPr id="28" name="Text 22"/>
          <p:cNvSpPr/>
          <p:nvPr/>
        </p:nvSpPr>
        <p:spPr>
          <a:xfrm>
            <a:off x="5641848" y="3328416"/>
            <a:ext cx="29260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Generate Impact Analytics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9" name="Text 23"/>
          <p:cNvSpPr/>
          <p:nvPr/>
        </p:nvSpPr>
        <p:spPr>
          <a:xfrm>
            <a:off x="5641848" y="3703320"/>
            <a:ext cx="292608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Live KPI dashboard and one-click PDF exports for leadership and ESG reporting.</a:t>
            </a:r>
            <a:endParaRPr lang="en-US" sz="11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30" name="Shape 24"/>
          <p:cNvSpPr/>
          <p:nvPr/>
        </p:nvSpPr>
        <p:spPr>
          <a:xfrm>
            <a:off x="347472" y="4800600"/>
            <a:ext cx="8503920" cy="201168"/>
          </a:xfrm>
          <a:prstGeom prst="rect">
            <a:avLst/>
          </a:prstGeom>
          <a:solidFill>
            <a:srgbClr val="FCF0FF"/>
          </a:solidFill>
          <a:ln w="12700">
            <a:solidFill>
              <a:srgbClr val="FCF0FF"/>
            </a:solidFill>
            <a:prstDash val="solid"/>
          </a:ln>
        </p:spPr>
      </p:sp>
      <p:sp>
        <p:nvSpPr>
          <p:cNvPr id="31" name="Text 25"/>
          <p:cNvSpPr/>
          <p:nvPr/>
        </p:nvSpPr>
        <p:spPr>
          <a:xfrm>
            <a:off x="347472" y="4800600"/>
            <a:ext cx="8503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6B21A8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"Volnteer connects every stage — from role creation to board-level reporting."</a:t>
            </a:r>
            <a:endParaRPr lang="en-US" sz="900" dirty="0">
              <a:latin typeface="Reddit Sans" pitchFamily="2" charset="0"/>
              <a:ea typeface="Reddit San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A0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84048" y="320040"/>
            <a:ext cx="1508760" cy="256032"/>
          </a:xfrm>
          <a:prstGeom prst="roundRect">
            <a:avLst>
              <a:gd name="adj" fmla="val 14286"/>
            </a:avLst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84048" y="320040"/>
            <a:ext cx="15087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kern="0" spc="200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</a:rPr>
              <a:t>BUSINESS IMPACT</a:t>
            </a:r>
            <a:endParaRPr lang="en-US" sz="7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84048" y="731520"/>
            <a:ext cx="3931920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Why Leadership</a:t>
            </a:r>
            <a:endParaRPr lang="en-US" sz="3200" dirty="0">
              <a:latin typeface="Reddit Sans" pitchFamily="2" charset="0"/>
              <a:ea typeface="Reddit Sans" pitchFamily="2" charset="0"/>
            </a:endParaRPr>
          </a:p>
          <a:p>
            <a:pPr marL="0" indent="0" algn="l">
              <a:buNone/>
            </a:pPr>
            <a:r>
              <a:rPr lang="en-US" sz="3200" b="1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Teams Buy In</a:t>
            </a:r>
            <a:endParaRPr lang="en-US" sz="3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84048" y="2027556"/>
            <a:ext cx="1371600" cy="50292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84048" y="1902334"/>
            <a:ext cx="393192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F3E8FF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"We don't just help teams run volunteering—we help leadership see business value in real time."</a:t>
            </a:r>
            <a:endParaRPr lang="en-US" sz="12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4736592" y="256032"/>
            <a:ext cx="4206240" cy="1051560"/>
          </a:xfrm>
          <a:prstGeom prst="rect">
            <a:avLst/>
          </a:prstGeom>
          <a:solidFill>
            <a:srgbClr val="FCF0FF"/>
          </a:solidFill>
          <a:ln w="6350">
            <a:solidFill>
              <a:srgbClr val="F3E8FF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4736592" y="256032"/>
            <a:ext cx="64008" cy="1051560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4873752" y="502920"/>
            <a:ext cx="548640" cy="548640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102" y="563270"/>
            <a:ext cx="427939" cy="427939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5541264" y="365760"/>
            <a:ext cx="32004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Retention Support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541264" y="694944"/>
            <a:ext cx="3200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Purpose-driven programmes deepen employee connection and reduce turnover.</a:t>
            </a:r>
            <a:endParaRPr lang="en-US" sz="10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4736592" y="1426464"/>
            <a:ext cx="4206240" cy="1051560"/>
          </a:xfrm>
          <a:prstGeom prst="rect">
            <a:avLst/>
          </a:prstGeom>
          <a:solidFill>
            <a:srgbClr val="FDF2F8"/>
          </a:solidFill>
          <a:ln w="6350">
            <a:solidFill>
              <a:srgbClr val="F3E8FF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4736592" y="1426464"/>
            <a:ext cx="64008" cy="1051560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4873752" y="1673352"/>
            <a:ext cx="548640" cy="548640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102" y="1733702"/>
            <a:ext cx="427939" cy="427939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5541264" y="1536192"/>
            <a:ext cx="32004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Operational Efficiency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5541264" y="1865376"/>
            <a:ext cx="3200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Less manual admin and fewer process delays across HR and CSR teams.</a:t>
            </a:r>
            <a:endParaRPr lang="en-US" sz="10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2" name="Shape 18"/>
          <p:cNvSpPr/>
          <p:nvPr/>
        </p:nvSpPr>
        <p:spPr>
          <a:xfrm>
            <a:off x="4736592" y="2596896"/>
            <a:ext cx="4206240" cy="1051560"/>
          </a:xfrm>
          <a:prstGeom prst="rect">
            <a:avLst/>
          </a:prstGeom>
          <a:solidFill>
            <a:srgbClr val="FCF0FF"/>
          </a:solidFill>
          <a:ln w="6350">
            <a:solidFill>
              <a:srgbClr val="F3E8FF"/>
            </a:solidFill>
            <a:prstDash val="solid"/>
          </a:ln>
        </p:spPr>
      </p:sp>
      <p:sp>
        <p:nvSpPr>
          <p:cNvPr id="23" name="Shape 19"/>
          <p:cNvSpPr/>
          <p:nvPr/>
        </p:nvSpPr>
        <p:spPr>
          <a:xfrm>
            <a:off x="4736592" y="2596896"/>
            <a:ext cx="64008" cy="1051560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24" name="Shape 20"/>
          <p:cNvSpPr/>
          <p:nvPr/>
        </p:nvSpPr>
        <p:spPr>
          <a:xfrm>
            <a:off x="4873752" y="2843784"/>
            <a:ext cx="548640" cy="548640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2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102" y="2904134"/>
            <a:ext cx="427939" cy="427939"/>
          </a:xfrm>
          <a:prstGeom prst="rect">
            <a:avLst/>
          </a:prstGeom>
        </p:spPr>
      </p:pic>
      <p:sp>
        <p:nvSpPr>
          <p:cNvPr id="26" name="Text 21"/>
          <p:cNvSpPr/>
          <p:nvPr/>
        </p:nvSpPr>
        <p:spPr>
          <a:xfrm>
            <a:off x="5541264" y="2706624"/>
            <a:ext cx="32004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Clear Value Tracking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7" name="Text 22"/>
          <p:cNvSpPr/>
          <p:nvPr/>
        </p:nvSpPr>
        <p:spPr>
          <a:xfrm>
            <a:off x="5541264" y="3035808"/>
            <a:ext cx="3200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Approved hours mapped to social impact metrics at £14.43/hr community value.</a:t>
            </a:r>
            <a:endParaRPr lang="en-US" sz="10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8" name="Shape 23"/>
          <p:cNvSpPr/>
          <p:nvPr/>
        </p:nvSpPr>
        <p:spPr>
          <a:xfrm>
            <a:off x="4736592" y="3767328"/>
            <a:ext cx="4206240" cy="1051560"/>
          </a:xfrm>
          <a:prstGeom prst="rect">
            <a:avLst/>
          </a:prstGeom>
          <a:solidFill>
            <a:srgbClr val="FDF2F8"/>
          </a:solidFill>
          <a:ln w="6350">
            <a:solidFill>
              <a:srgbClr val="F3E8FF"/>
            </a:solidFill>
            <a:prstDash val="solid"/>
          </a:ln>
        </p:spPr>
      </p:sp>
      <p:sp>
        <p:nvSpPr>
          <p:cNvPr id="29" name="Shape 24"/>
          <p:cNvSpPr/>
          <p:nvPr/>
        </p:nvSpPr>
        <p:spPr>
          <a:xfrm>
            <a:off x="4736592" y="3767328"/>
            <a:ext cx="64008" cy="1051560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30" name="Shape 25"/>
          <p:cNvSpPr/>
          <p:nvPr/>
        </p:nvSpPr>
        <p:spPr>
          <a:xfrm>
            <a:off x="4873752" y="4014216"/>
            <a:ext cx="548640" cy="548640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3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102" y="4074566"/>
            <a:ext cx="427939" cy="427939"/>
          </a:xfrm>
          <a:prstGeom prst="rect">
            <a:avLst/>
          </a:prstGeom>
        </p:spPr>
      </p:pic>
      <p:sp>
        <p:nvSpPr>
          <p:cNvPr id="32" name="Text 26"/>
          <p:cNvSpPr/>
          <p:nvPr/>
        </p:nvSpPr>
        <p:spPr>
          <a:xfrm>
            <a:off x="5541264" y="3877056"/>
            <a:ext cx="32004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Strategic Visibility</a:t>
            </a:r>
            <a:endParaRPr lang="en-US" sz="13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33" name="Text 27"/>
          <p:cNvSpPr/>
          <p:nvPr/>
        </p:nvSpPr>
        <p:spPr>
          <a:xfrm>
            <a:off x="5541264" y="4206240"/>
            <a:ext cx="3200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Live KPIs for HR, CSR, and leadership — updated in real time.</a:t>
            </a:r>
            <a:endParaRPr lang="en-US" sz="1050" dirty="0">
              <a:latin typeface="Reddit Sans" pitchFamily="2" charset="0"/>
              <a:ea typeface="Reddit Sans" pitchFamily="2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Slide Zoom 37">
                <a:extLst>
                  <a:ext uri="{FF2B5EF4-FFF2-40B4-BE49-F238E27FC236}">
                    <a16:creationId xmlns:a16="http://schemas.microsoft.com/office/drawing/2014/main" id="{08545C9B-A3A6-1B02-9CAF-2D5E06BF20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8232525"/>
                  </p:ext>
                </p:extLst>
              </p:nvPr>
            </p:nvGraphicFramePr>
            <p:xfrm>
              <a:off x="310896" y="2689135"/>
              <a:ext cx="4005072" cy="2252853"/>
            </p:xfrm>
            <a:graphic>
              <a:graphicData uri="http://schemas.microsoft.com/office/powerpoint/2016/slidezoom">
                <pslz:sldZm>
                  <pslz:sldZmObj sldId="264" cId="97742839">
                    <pslz:zmPr id="{6CB86E9D-70C9-466A-B943-9411A6ACC332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05072" cy="225285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Slide Zoom 3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8545C9B-A3A6-1B02-9CAF-2D5E06BF20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0896" y="2689135"/>
                <a:ext cx="4005072" cy="225285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84E6C49-C516-DB83-CEF3-A90D39468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33" y="1376363"/>
            <a:ext cx="6985822" cy="3702888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246E38F8-99A0-0B28-96A0-3A597E439EFC}"/>
              </a:ext>
            </a:extLst>
          </p:cNvPr>
          <p:cNvSpPr/>
          <p:nvPr/>
        </p:nvSpPr>
        <p:spPr>
          <a:xfrm>
            <a:off x="7051321" y="345628"/>
            <a:ext cx="1898468" cy="830217"/>
          </a:xfrm>
          <a:prstGeom prst="wedgeRectCallout">
            <a:avLst>
              <a:gd name="adj1" fmla="val -113089"/>
              <a:gd name="adj2" fmla="val 92480"/>
            </a:avLst>
          </a:prstGeom>
          <a:gradFill>
            <a:gsLst>
              <a:gs pos="40000">
                <a:srgbClr val="6B21A8"/>
              </a:gs>
              <a:gs pos="100000">
                <a:srgbClr val="BE185D"/>
              </a:gs>
            </a:gsLst>
            <a:lin ang="6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Reddit Sans" pitchFamily="2" charset="0"/>
                <a:ea typeface="Reddit Sans" pitchFamily="2" charset="0"/>
              </a:rPr>
              <a:t>This is the Impact Dashboard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B783D9CD-7CE6-4DE8-21F2-EE32CF3A109C}"/>
              </a:ext>
            </a:extLst>
          </p:cNvPr>
          <p:cNvSpPr/>
          <p:nvPr/>
        </p:nvSpPr>
        <p:spPr>
          <a:xfrm>
            <a:off x="72215" y="1081409"/>
            <a:ext cx="1713979" cy="830217"/>
          </a:xfrm>
          <a:prstGeom prst="wedgeRectCallout">
            <a:avLst>
              <a:gd name="adj1" fmla="val 49124"/>
              <a:gd name="adj2" fmla="val 88927"/>
            </a:avLst>
          </a:prstGeom>
          <a:gradFill>
            <a:gsLst>
              <a:gs pos="40000">
                <a:srgbClr val="6B21A8"/>
              </a:gs>
              <a:gs pos="100000">
                <a:srgbClr val="BE185D"/>
              </a:gs>
            </a:gsLst>
            <a:lin ang="6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Reddit Sans" pitchFamily="2" charset="0"/>
                <a:ea typeface="Reddit Sans" pitchFamily="2" charset="0"/>
              </a:rPr>
              <a:t>These are our features</a:t>
            </a:r>
          </a:p>
        </p:txBody>
      </p:sp>
      <p:pic>
        <p:nvPicPr>
          <p:cNvPr id="8" name="Picture 7" descr="A hand cursor with a black background&#10;&#10;AI-generated content may be incorrect.">
            <a:extLst>
              <a:ext uri="{FF2B5EF4-FFF2-40B4-BE49-F238E27FC236}">
                <a16:creationId xmlns:a16="http://schemas.microsoft.com/office/drawing/2014/main" id="{C2DEC551-5B2B-AD07-5779-B33A4E91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878" y="4744066"/>
            <a:ext cx="297217" cy="399434"/>
          </a:xfrm>
          <a:prstGeom prst="rect">
            <a:avLst/>
          </a:prstGeom>
        </p:spPr>
      </p:pic>
      <p:pic>
        <p:nvPicPr>
          <p:cNvPr id="10" name="Picture 9" descr="A document with text and purple text&#10;&#10;AI-generated content may be incorrect.">
            <a:extLst>
              <a:ext uri="{FF2B5EF4-FFF2-40B4-BE49-F238E27FC236}">
                <a16:creationId xmlns:a16="http://schemas.microsoft.com/office/drawing/2014/main" id="{3F0C0465-BDE0-8451-200C-C32B46B519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08" t="4123" r="5272" b="16994"/>
          <a:stretch/>
        </p:blipFill>
        <p:spPr>
          <a:xfrm>
            <a:off x="-4149726" y="0"/>
            <a:ext cx="3787775" cy="4808155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76DD9EBF-9119-8060-7CFF-42BEE74DFD5F}"/>
              </a:ext>
            </a:extLst>
          </p:cNvPr>
          <p:cNvSpPr/>
          <p:nvPr/>
        </p:nvSpPr>
        <p:spPr>
          <a:xfrm>
            <a:off x="10734320" y="-1816100"/>
            <a:ext cx="2340329" cy="1271095"/>
          </a:xfrm>
          <a:prstGeom prst="wedgeRectCallout">
            <a:avLst>
              <a:gd name="adj1" fmla="val -113089"/>
              <a:gd name="adj2" fmla="val 92480"/>
            </a:avLst>
          </a:prstGeom>
          <a:gradFill>
            <a:gsLst>
              <a:gs pos="40000">
                <a:srgbClr val="6B21A8"/>
              </a:gs>
              <a:gs pos="100000">
                <a:srgbClr val="BE185D"/>
              </a:gs>
            </a:gsLst>
            <a:lin ang="6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Reddit Sans" pitchFamily="2" charset="0"/>
                <a:ea typeface="Reddit Sans" pitchFamily="2" charset="0"/>
              </a:rPr>
              <a:t>This is an example of our CSR Report</a:t>
            </a:r>
          </a:p>
        </p:txBody>
      </p:sp>
    </p:spTree>
    <p:extLst>
      <p:ext uri="{BB962C8B-B14F-4D97-AF65-F5344CB8AC3E}">
        <p14:creationId xmlns:p14="http://schemas.microsoft.com/office/powerpoint/2010/main" val="977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text and purple text&#10;&#10;AI-generated content may be incorrect.">
            <a:extLst>
              <a:ext uri="{FF2B5EF4-FFF2-40B4-BE49-F238E27FC236}">
                <a16:creationId xmlns:a16="http://schemas.microsoft.com/office/drawing/2014/main" id="{3790D40D-2EA3-2D7F-8D15-62C1396615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08" t="4123" r="5272" b="16994"/>
          <a:stretch/>
        </p:blipFill>
        <p:spPr>
          <a:xfrm>
            <a:off x="295274" y="120650"/>
            <a:ext cx="3787775" cy="4808155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246E38F8-99A0-0B28-96A0-3A597E439EFC}"/>
              </a:ext>
            </a:extLst>
          </p:cNvPr>
          <p:cNvSpPr/>
          <p:nvPr/>
        </p:nvSpPr>
        <p:spPr>
          <a:xfrm>
            <a:off x="5603520" y="800100"/>
            <a:ext cx="2340329" cy="1271095"/>
          </a:xfrm>
          <a:prstGeom prst="wedgeRectCallout">
            <a:avLst>
              <a:gd name="adj1" fmla="val -113089"/>
              <a:gd name="adj2" fmla="val 92480"/>
            </a:avLst>
          </a:prstGeom>
          <a:gradFill>
            <a:gsLst>
              <a:gs pos="40000">
                <a:srgbClr val="6B21A8"/>
              </a:gs>
              <a:gs pos="100000">
                <a:srgbClr val="BE185D"/>
              </a:gs>
            </a:gsLst>
            <a:lin ang="6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Reddit Sans" pitchFamily="2" charset="0"/>
                <a:ea typeface="Reddit Sans" pitchFamily="2" charset="0"/>
              </a:rPr>
              <a:t>This is an example of our CSR Report</a:t>
            </a:r>
          </a:p>
        </p:txBody>
      </p:sp>
      <p:sp>
        <p:nvSpPr>
          <p:cNvPr id="26" name="Shape 4">
            <a:extLst>
              <a:ext uri="{FF2B5EF4-FFF2-40B4-BE49-F238E27FC236}">
                <a16:creationId xmlns:a16="http://schemas.microsoft.com/office/drawing/2014/main" id="{8B12AE40-530D-8B86-2ED1-8E2E999F56AF}"/>
              </a:ext>
            </a:extLst>
          </p:cNvPr>
          <p:cNvSpPr/>
          <p:nvPr/>
        </p:nvSpPr>
        <p:spPr>
          <a:xfrm>
            <a:off x="475488" y="-733552"/>
            <a:ext cx="7909560" cy="54864"/>
          </a:xfrm>
          <a:prstGeom prst="rect">
            <a:avLst/>
          </a:prstGeom>
          <a:solidFill>
            <a:srgbClr val="F3E8FF"/>
          </a:solidFill>
          <a:ln w="12700">
            <a:solidFill>
              <a:srgbClr val="F3E8FF"/>
            </a:solidFill>
            <a:prstDash val="solid"/>
          </a:ln>
        </p:spPr>
      </p:sp>
      <p:sp>
        <p:nvSpPr>
          <p:cNvPr id="27" name="Shape 5">
            <a:extLst>
              <a:ext uri="{FF2B5EF4-FFF2-40B4-BE49-F238E27FC236}">
                <a16:creationId xmlns:a16="http://schemas.microsoft.com/office/drawing/2014/main" id="{B956238D-6BFE-F243-2187-B83431255AA4}"/>
              </a:ext>
            </a:extLst>
          </p:cNvPr>
          <p:cNvSpPr/>
          <p:nvPr/>
        </p:nvSpPr>
        <p:spPr>
          <a:xfrm>
            <a:off x="704088" y="-1163320"/>
            <a:ext cx="768096" cy="76809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28" name="Image 0" descr="preencoded.png">
            <a:extLst>
              <a:ext uri="{FF2B5EF4-FFF2-40B4-BE49-F238E27FC236}">
                <a16:creationId xmlns:a16="http://schemas.microsoft.com/office/drawing/2014/main" id="{0BA0C3DE-46DE-B16B-896B-01EC7365B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92" y="-1017016"/>
            <a:ext cx="475488" cy="475488"/>
          </a:xfrm>
          <a:prstGeom prst="rect">
            <a:avLst/>
          </a:prstGeom>
        </p:spPr>
      </p:pic>
      <p:sp>
        <p:nvSpPr>
          <p:cNvPr id="29" name="Shape 6">
            <a:extLst>
              <a:ext uri="{FF2B5EF4-FFF2-40B4-BE49-F238E27FC236}">
                <a16:creationId xmlns:a16="http://schemas.microsoft.com/office/drawing/2014/main" id="{1DB7800A-83F5-EBE7-9DCF-077851A0B3B2}"/>
              </a:ext>
            </a:extLst>
          </p:cNvPr>
          <p:cNvSpPr/>
          <p:nvPr/>
        </p:nvSpPr>
        <p:spPr>
          <a:xfrm>
            <a:off x="1261872" y="-1282192"/>
            <a:ext cx="347472" cy="34747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B21A8"/>
            </a:solidFill>
            <a:prstDash val="solid"/>
          </a:ln>
        </p:spPr>
      </p:sp>
      <p:sp>
        <p:nvSpPr>
          <p:cNvPr id="30" name="Text 7">
            <a:extLst>
              <a:ext uri="{FF2B5EF4-FFF2-40B4-BE49-F238E27FC236}">
                <a16:creationId xmlns:a16="http://schemas.microsoft.com/office/drawing/2014/main" id="{018F9683-B663-4A56-6DD5-058C0496BF8A}"/>
              </a:ext>
            </a:extLst>
          </p:cNvPr>
          <p:cNvSpPr/>
          <p:nvPr/>
        </p:nvSpPr>
        <p:spPr>
          <a:xfrm>
            <a:off x="1261872" y="-1282192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6B21A8"/>
                </a:solidFill>
              </a:rPr>
              <a:t>1</a:t>
            </a:r>
            <a:endParaRPr lang="en-US" sz="1000" dirty="0"/>
          </a:p>
        </p:txBody>
      </p:sp>
      <p:sp>
        <p:nvSpPr>
          <p:cNvPr id="31" name="Shape 13">
            <a:extLst>
              <a:ext uri="{FF2B5EF4-FFF2-40B4-BE49-F238E27FC236}">
                <a16:creationId xmlns:a16="http://schemas.microsoft.com/office/drawing/2014/main" id="{90980A24-B529-5E42-04B7-A801581A5AD0}"/>
              </a:ext>
            </a:extLst>
          </p:cNvPr>
          <p:cNvSpPr/>
          <p:nvPr/>
        </p:nvSpPr>
        <p:spPr>
          <a:xfrm>
            <a:off x="2880360" y="-1163320"/>
            <a:ext cx="768096" cy="768096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32" name="Image 1" descr="preencoded.png">
            <a:extLst>
              <a:ext uri="{FF2B5EF4-FFF2-40B4-BE49-F238E27FC236}">
                <a16:creationId xmlns:a16="http://schemas.microsoft.com/office/drawing/2014/main" id="{48149FC1-0090-1730-9C15-C97EB4D06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664" y="-1017016"/>
            <a:ext cx="475488" cy="475488"/>
          </a:xfrm>
          <a:prstGeom prst="rect">
            <a:avLst/>
          </a:prstGeom>
        </p:spPr>
      </p:pic>
      <p:sp>
        <p:nvSpPr>
          <p:cNvPr id="33" name="Shape 14">
            <a:extLst>
              <a:ext uri="{FF2B5EF4-FFF2-40B4-BE49-F238E27FC236}">
                <a16:creationId xmlns:a16="http://schemas.microsoft.com/office/drawing/2014/main" id="{0ECE5F94-D566-BDD7-95FC-613DE8D0537E}"/>
              </a:ext>
            </a:extLst>
          </p:cNvPr>
          <p:cNvSpPr/>
          <p:nvPr/>
        </p:nvSpPr>
        <p:spPr>
          <a:xfrm>
            <a:off x="3438144" y="-1282192"/>
            <a:ext cx="347472" cy="34747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BE185D"/>
            </a:solidFill>
            <a:prstDash val="solid"/>
          </a:ln>
        </p:spPr>
      </p:sp>
      <p:sp>
        <p:nvSpPr>
          <p:cNvPr id="34" name="Text 15">
            <a:extLst>
              <a:ext uri="{FF2B5EF4-FFF2-40B4-BE49-F238E27FC236}">
                <a16:creationId xmlns:a16="http://schemas.microsoft.com/office/drawing/2014/main" id="{A28E2F7B-442E-FAB9-B2E6-F964395B6447}"/>
              </a:ext>
            </a:extLst>
          </p:cNvPr>
          <p:cNvSpPr/>
          <p:nvPr/>
        </p:nvSpPr>
        <p:spPr>
          <a:xfrm>
            <a:off x="3438144" y="-1282192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BE185D"/>
                </a:solidFill>
              </a:rPr>
              <a:t>2</a:t>
            </a:r>
            <a:endParaRPr lang="en-US" sz="1000" dirty="0"/>
          </a:p>
        </p:txBody>
      </p:sp>
      <p:sp>
        <p:nvSpPr>
          <p:cNvPr id="35" name="Shape 21">
            <a:extLst>
              <a:ext uri="{FF2B5EF4-FFF2-40B4-BE49-F238E27FC236}">
                <a16:creationId xmlns:a16="http://schemas.microsoft.com/office/drawing/2014/main" id="{9B4079EB-41BF-C68B-B9FB-BCE04FF1E03D}"/>
              </a:ext>
            </a:extLst>
          </p:cNvPr>
          <p:cNvSpPr/>
          <p:nvPr/>
        </p:nvSpPr>
        <p:spPr>
          <a:xfrm>
            <a:off x="5056632" y="-1163320"/>
            <a:ext cx="768096" cy="76809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36" name="Image 2" descr="preencoded.png">
            <a:extLst>
              <a:ext uri="{FF2B5EF4-FFF2-40B4-BE49-F238E27FC236}">
                <a16:creationId xmlns:a16="http://schemas.microsoft.com/office/drawing/2014/main" id="{3F0F338B-ED91-EC22-D0B3-5BF13527F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-1017016"/>
            <a:ext cx="475488" cy="475488"/>
          </a:xfrm>
          <a:prstGeom prst="rect">
            <a:avLst/>
          </a:prstGeom>
        </p:spPr>
      </p:pic>
      <p:sp>
        <p:nvSpPr>
          <p:cNvPr id="37" name="Shape 22">
            <a:extLst>
              <a:ext uri="{FF2B5EF4-FFF2-40B4-BE49-F238E27FC236}">
                <a16:creationId xmlns:a16="http://schemas.microsoft.com/office/drawing/2014/main" id="{F893D134-7D11-272A-128E-F93DCF6E432F}"/>
              </a:ext>
            </a:extLst>
          </p:cNvPr>
          <p:cNvSpPr/>
          <p:nvPr/>
        </p:nvSpPr>
        <p:spPr>
          <a:xfrm>
            <a:off x="5614416" y="-1282192"/>
            <a:ext cx="347472" cy="34747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B21A8"/>
            </a:solidFill>
            <a:prstDash val="solid"/>
          </a:ln>
        </p:spPr>
      </p:sp>
      <p:sp>
        <p:nvSpPr>
          <p:cNvPr id="38" name="Text 23">
            <a:extLst>
              <a:ext uri="{FF2B5EF4-FFF2-40B4-BE49-F238E27FC236}">
                <a16:creationId xmlns:a16="http://schemas.microsoft.com/office/drawing/2014/main" id="{DCE84CD3-9630-5785-B47F-5BD75CC96A9E}"/>
              </a:ext>
            </a:extLst>
          </p:cNvPr>
          <p:cNvSpPr/>
          <p:nvPr/>
        </p:nvSpPr>
        <p:spPr>
          <a:xfrm>
            <a:off x="5614416" y="-1282192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6B21A8"/>
                </a:solidFill>
              </a:rPr>
              <a:t>3</a:t>
            </a:r>
            <a:endParaRPr lang="en-US" sz="1000" dirty="0"/>
          </a:p>
        </p:txBody>
      </p:sp>
      <p:sp>
        <p:nvSpPr>
          <p:cNvPr id="39" name="Shape 29">
            <a:extLst>
              <a:ext uri="{FF2B5EF4-FFF2-40B4-BE49-F238E27FC236}">
                <a16:creationId xmlns:a16="http://schemas.microsoft.com/office/drawing/2014/main" id="{DE735D40-6A56-D128-C796-0EF66995728D}"/>
              </a:ext>
            </a:extLst>
          </p:cNvPr>
          <p:cNvSpPr/>
          <p:nvPr/>
        </p:nvSpPr>
        <p:spPr>
          <a:xfrm>
            <a:off x="7232904" y="-1163320"/>
            <a:ext cx="768096" cy="768096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40" name="Image 3" descr="preencoded.png">
            <a:extLst>
              <a:ext uri="{FF2B5EF4-FFF2-40B4-BE49-F238E27FC236}">
                <a16:creationId xmlns:a16="http://schemas.microsoft.com/office/drawing/2014/main" id="{35DFE402-BE00-8278-DBC0-E838C6FF5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9208" y="-1017016"/>
            <a:ext cx="475488" cy="475488"/>
          </a:xfrm>
          <a:prstGeom prst="rect">
            <a:avLst/>
          </a:prstGeom>
        </p:spPr>
      </p:pic>
      <p:sp>
        <p:nvSpPr>
          <p:cNvPr id="41" name="Shape 30">
            <a:extLst>
              <a:ext uri="{FF2B5EF4-FFF2-40B4-BE49-F238E27FC236}">
                <a16:creationId xmlns:a16="http://schemas.microsoft.com/office/drawing/2014/main" id="{B6067A0F-FC2B-DA37-59AB-3B61AF5517A3}"/>
              </a:ext>
            </a:extLst>
          </p:cNvPr>
          <p:cNvSpPr/>
          <p:nvPr/>
        </p:nvSpPr>
        <p:spPr>
          <a:xfrm>
            <a:off x="7790688" y="-1282192"/>
            <a:ext cx="347472" cy="34747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BE185D"/>
            </a:solidFill>
            <a:prstDash val="solid"/>
          </a:ln>
        </p:spPr>
      </p:sp>
      <p:sp>
        <p:nvSpPr>
          <p:cNvPr id="42" name="Text 31">
            <a:extLst>
              <a:ext uri="{FF2B5EF4-FFF2-40B4-BE49-F238E27FC236}">
                <a16:creationId xmlns:a16="http://schemas.microsoft.com/office/drawing/2014/main" id="{D3FC4B61-97C9-B069-4C4F-2A13A54FAC48}"/>
              </a:ext>
            </a:extLst>
          </p:cNvPr>
          <p:cNvSpPr/>
          <p:nvPr/>
        </p:nvSpPr>
        <p:spPr>
          <a:xfrm>
            <a:off x="7790688" y="-1282192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BE185D"/>
                </a:solidFill>
              </a:rPr>
              <a:t>4</a:t>
            </a:r>
            <a:endParaRPr lang="en-US" sz="1000" dirty="0"/>
          </a:p>
        </p:txBody>
      </p:sp>
      <p:sp>
        <p:nvSpPr>
          <p:cNvPr id="43" name="Text 3">
            <a:extLst>
              <a:ext uri="{FF2B5EF4-FFF2-40B4-BE49-F238E27FC236}">
                <a16:creationId xmlns:a16="http://schemas.microsoft.com/office/drawing/2014/main" id="{224B8940-3C9E-6F35-E2FA-40B0D186E4DC}"/>
              </a:ext>
            </a:extLst>
          </p:cNvPr>
          <p:cNvSpPr/>
          <p:nvPr/>
        </p:nvSpPr>
        <p:spPr>
          <a:xfrm>
            <a:off x="0" y="-2064004"/>
            <a:ext cx="8503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Launch to Impact in 4 Steps</a:t>
            </a:r>
            <a:endParaRPr lang="en-US" sz="3000" dirty="0"/>
          </a:p>
        </p:txBody>
      </p:sp>
      <p:sp>
        <p:nvSpPr>
          <p:cNvPr id="44" name="Shape 1">
            <a:extLst>
              <a:ext uri="{FF2B5EF4-FFF2-40B4-BE49-F238E27FC236}">
                <a16:creationId xmlns:a16="http://schemas.microsoft.com/office/drawing/2014/main" id="{2FD8DA57-A0C8-0B01-12A4-E91FC16F597A}"/>
              </a:ext>
            </a:extLst>
          </p:cNvPr>
          <p:cNvSpPr/>
          <p:nvPr/>
        </p:nvSpPr>
        <p:spPr>
          <a:xfrm>
            <a:off x="-2423160" y="91440"/>
            <a:ext cx="1463040" cy="274320"/>
          </a:xfrm>
          <a:prstGeom prst="roundRect">
            <a:avLst>
              <a:gd name="adj" fmla="val 16667"/>
            </a:avLst>
          </a:prstGeom>
          <a:solidFill>
            <a:srgbClr val="BE185D">
              <a:alpha val="85000"/>
            </a:srgbClr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47" name="Text 8">
            <a:extLst>
              <a:ext uri="{FF2B5EF4-FFF2-40B4-BE49-F238E27FC236}">
                <a16:creationId xmlns:a16="http://schemas.microsoft.com/office/drawing/2014/main" id="{FF8B8C7A-E96A-8773-9CCC-F8B7241BB71C}"/>
              </a:ext>
            </a:extLst>
          </p:cNvPr>
          <p:cNvSpPr/>
          <p:nvPr/>
        </p:nvSpPr>
        <p:spPr>
          <a:xfrm>
            <a:off x="-3983228" y="2702560"/>
            <a:ext cx="20116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6B21A8"/>
                </a:solidFill>
              </a:rPr>
              <a:t>SET UP</a:t>
            </a:r>
            <a:endParaRPr lang="en-US" sz="750" dirty="0"/>
          </a:p>
        </p:txBody>
      </p:sp>
      <p:sp>
        <p:nvSpPr>
          <p:cNvPr id="48" name="Text 16">
            <a:extLst>
              <a:ext uri="{FF2B5EF4-FFF2-40B4-BE49-F238E27FC236}">
                <a16:creationId xmlns:a16="http://schemas.microsoft.com/office/drawing/2014/main" id="{016C53F6-93A0-3233-793D-7F05CF02484A}"/>
              </a:ext>
            </a:extLst>
          </p:cNvPr>
          <p:cNvSpPr/>
          <p:nvPr/>
        </p:nvSpPr>
        <p:spPr>
          <a:xfrm>
            <a:off x="-1806956" y="2702560"/>
            <a:ext cx="20116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BE185D"/>
                </a:solidFill>
              </a:rPr>
              <a:t>POST</a:t>
            </a:r>
            <a:endParaRPr lang="en-US" sz="750" dirty="0"/>
          </a:p>
        </p:txBody>
      </p:sp>
      <p:sp>
        <p:nvSpPr>
          <p:cNvPr id="49" name="Text 24">
            <a:extLst>
              <a:ext uri="{FF2B5EF4-FFF2-40B4-BE49-F238E27FC236}">
                <a16:creationId xmlns:a16="http://schemas.microsoft.com/office/drawing/2014/main" id="{1875A7A4-9AC1-41E8-7427-681F87BE8078}"/>
              </a:ext>
            </a:extLst>
          </p:cNvPr>
          <p:cNvSpPr/>
          <p:nvPr/>
        </p:nvSpPr>
        <p:spPr>
          <a:xfrm>
            <a:off x="9240266" y="2464816"/>
            <a:ext cx="20116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6B21A8"/>
                </a:solidFill>
              </a:rPr>
              <a:t>APPROVE</a:t>
            </a:r>
            <a:endParaRPr lang="en-US" sz="750" dirty="0"/>
          </a:p>
        </p:txBody>
      </p:sp>
      <p:sp>
        <p:nvSpPr>
          <p:cNvPr id="50" name="Text 32">
            <a:extLst>
              <a:ext uri="{FF2B5EF4-FFF2-40B4-BE49-F238E27FC236}">
                <a16:creationId xmlns:a16="http://schemas.microsoft.com/office/drawing/2014/main" id="{C40432DC-94B8-0BFF-9EA8-FCADA61FC2C2}"/>
              </a:ext>
            </a:extLst>
          </p:cNvPr>
          <p:cNvSpPr/>
          <p:nvPr/>
        </p:nvSpPr>
        <p:spPr>
          <a:xfrm>
            <a:off x="11416538" y="2464816"/>
            <a:ext cx="20116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BE185D"/>
                </a:solidFill>
              </a:rPr>
              <a:t>REPORT</a:t>
            </a:r>
            <a:endParaRPr lang="en-US" sz="750" dirty="0"/>
          </a:p>
        </p:txBody>
      </p:sp>
      <p:sp>
        <p:nvSpPr>
          <p:cNvPr id="51" name="Shape 9">
            <a:extLst>
              <a:ext uri="{FF2B5EF4-FFF2-40B4-BE49-F238E27FC236}">
                <a16:creationId xmlns:a16="http://schemas.microsoft.com/office/drawing/2014/main" id="{D6A899AC-8B41-4B82-A0BC-06D7D6FBB1D3}"/>
              </a:ext>
            </a:extLst>
          </p:cNvPr>
          <p:cNvSpPr/>
          <p:nvPr/>
        </p:nvSpPr>
        <p:spPr>
          <a:xfrm>
            <a:off x="534924" y="5776468"/>
            <a:ext cx="1874520" cy="1993392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52" name="Shape 10">
            <a:extLst>
              <a:ext uri="{FF2B5EF4-FFF2-40B4-BE49-F238E27FC236}">
                <a16:creationId xmlns:a16="http://schemas.microsoft.com/office/drawing/2014/main" id="{3B48A48F-EDC9-A65D-77BA-3B41B980BFC2}"/>
              </a:ext>
            </a:extLst>
          </p:cNvPr>
          <p:cNvSpPr/>
          <p:nvPr/>
        </p:nvSpPr>
        <p:spPr>
          <a:xfrm>
            <a:off x="534924" y="5776468"/>
            <a:ext cx="1874520" cy="54864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53" name="Text 11">
            <a:extLst>
              <a:ext uri="{FF2B5EF4-FFF2-40B4-BE49-F238E27FC236}">
                <a16:creationId xmlns:a16="http://schemas.microsoft.com/office/drawing/2014/main" id="{19421C88-7E73-B61D-F9CE-B30CBBE17C86}"/>
              </a:ext>
            </a:extLst>
          </p:cNvPr>
          <p:cNvSpPr/>
          <p:nvPr/>
        </p:nvSpPr>
        <p:spPr>
          <a:xfrm>
            <a:off x="626364" y="5867908"/>
            <a:ext cx="16916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Company Profile</a:t>
            </a:r>
            <a:endParaRPr lang="en-US" sz="1150" dirty="0"/>
          </a:p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&amp; Team Access</a:t>
            </a:r>
            <a:endParaRPr lang="en-US" sz="1150" dirty="0"/>
          </a:p>
        </p:txBody>
      </p:sp>
      <p:sp>
        <p:nvSpPr>
          <p:cNvPr id="54" name="Text 12">
            <a:extLst>
              <a:ext uri="{FF2B5EF4-FFF2-40B4-BE49-F238E27FC236}">
                <a16:creationId xmlns:a16="http://schemas.microsoft.com/office/drawing/2014/main" id="{366DCF91-AF32-4A5A-1185-9382338A60D3}"/>
              </a:ext>
            </a:extLst>
          </p:cNvPr>
          <p:cNvSpPr/>
          <p:nvPr/>
        </p:nvSpPr>
        <p:spPr>
          <a:xfrm>
            <a:off x="626364" y="6471412"/>
            <a:ext cx="169164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5F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Register, configure your workspace, and invite team members with role-based access.</a:t>
            </a:r>
            <a:endParaRPr lang="en-US" sz="1000" dirty="0"/>
          </a:p>
        </p:txBody>
      </p:sp>
      <p:sp>
        <p:nvSpPr>
          <p:cNvPr id="55" name="Shape 17">
            <a:extLst>
              <a:ext uri="{FF2B5EF4-FFF2-40B4-BE49-F238E27FC236}">
                <a16:creationId xmlns:a16="http://schemas.microsoft.com/office/drawing/2014/main" id="{590B94F8-C5CC-20FA-9837-79D0DE1785DF}"/>
              </a:ext>
            </a:extLst>
          </p:cNvPr>
          <p:cNvSpPr/>
          <p:nvPr/>
        </p:nvSpPr>
        <p:spPr>
          <a:xfrm>
            <a:off x="2711196" y="5776468"/>
            <a:ext cx="1874520" cy="1993392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56" name="Shape 18">
            <a:extLst>
              <a:ext uri="{FF2B5EF4-FFF2-40B4-BE49-F238E27FC236}">
                <a16:creationId xmlns:a16="http://schemas.microsoft.com/office/drawing/2014/main" id="{522647BE-035D-2224-0C99-4450DA211F5C}"/>
              </a:ext>
            </a:extLst>
          </p:cNvPr>
          <p:cNvSpPr/>
          <p:nvPr/>
        </p:nvSpPr>
        <p:spPr>
          <a:xfrm>
            <a:off x="2711196" y="5776468"/>
            <a:ext cx="1874520" cy="54864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57" name="Text 19">
            <a:extLst>
              <a:ext uri="{FF2B5EF4-FFF2-40B4-BE49-F238E27FC236}">
                <a16:creationId xmlns:a16="http://schemas.microsoft.com/office/drawing/2014/main" id="{7633606C-52FB-0B21-5BC6-E21F003F2DA1}"/>
              </a:ext>
            </a:extLst>
          </p:cNvPr>
          <p:cNvSpPr/>
          <p:nvPr/>
        </p:nvSpPr>
        <p:spPr>
          <a:xfrm>
            <a:off x="2802636" y="5867908"/>
            <a:ext cx="16916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Opportunities &amp;</a:t>
            </a:r>
            <a:endParaRPr lang="en-US" sz="1150" dirty="0"/>
          </a:p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Manage Applications</a:t>
            </a:r>
            <a:endParaRPr lang="en-US" sz="1150" dirty="0"/>
          </a:p>
        </p:txBody>
      </p:sp>
      <p:sp>
        <p:nvSpPr>
          <p:cNvPr id="58" name="Text 20">
            <a:extLst>
              <a:ext uri="{FF2B5EF4-FFF2-40B4-BE49-F238E27FC236}">
                <a16:creationId xmlns:a16="http://schemas.microsoft.com/office/drawing/2014/main" id="{D6304704-B063-5A58-0C20-F76BFBFB17EC}"/>
              </a:ext>
            </a:extLst>
          </p:cNvPr>
          <p:cNvSpPr/>
          <p:nvPr/>
        </p:nvSpPr>
        <p:spPr>
          <a:xfrm>
            <a:off x="2802636" y="6471412"/>
            <a:ext cx="169164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5F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Publish volunteer roles and move applicants through your pipeline — shortlist to hired.</a:t>
            </a:r>
            <a:endParaRPr lang="en-US" sz="1000" dirty="0"/>
          </a:p>
        </p:txBody>
      </p:sp>
      <p:sp>
        <p:nvSpPr>
          <p:cNvPr id="59" name="Shape 25">
            <a:extLst>
              <a:ext uri="{FF2B5EF4-FFF2-40B4-BE49-F238E27FC236}">
                <a16:creationId xmlns:a16="http://schemas.microsoft.com/office/drawing/2014/main" id="{48AB8A2A-A3A5-A421-B84C-C4BE600EA47A}"/>
              </a:ext>
            </a:extLst>
          </p:cNvPr>
          <p:cNvSpPr/>
          <p:nvPr/>
        </p:nvSpPr>
        <p:spPr>
          <a:xfrm>
            <a:off x="4887468" y="5776468"/>
            <a:ext cx="1874520" cy="1993392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60" name="Shape 26">
            <a:extLst>
              <a:ext uri="{FF2B5EF4-FFF2-40B4-BE49-F238E27FC236}">
                <a16:creationId xmlns:a16="http://schemas.microsoft.com/office/drawing/2014/main" id="{89F96535-D5CA-12FC-740E-6033045E907F}"/>
              </a:ext>
            </a:extLst>
          </p:cNvPr>
          <p:cNvSpPr/>
          <p:nvPr/>
        </p:nvSpPr>
        <p:spPr>
          <a:xfrm>
            <a:off x="4887468" y="5776468"/>
            <a:ext cx="1874520" cy="54864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61" name="Text 27">
            <a:extLst>
              <a:ext uri="{FF2B5EF4-FFF2-40B4-BE49-F238E27FC236}">
                <a16:creationId xmlns:a16="http://schemas.microsoft.com/office/drawing/2014/main" id="{16C313E6-F832-1507-8E1F-05B6DE4B179B}"/>
              </a:ext>
            </a:extLst>
          </p:cNvPr>
          <p:cNvSpPr/>
          <p:nvPr/>
        </p:nvSpPr>
        <p:spPr>
          <a:xfrm>
            <a:off x="4978908" y="5867908"/>
            <a:ext cx="16916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Volunteer Hours Through</a:t>
            </a:r>
            <a:endParaRPr lang="en-US" sz="1150" dirty="0"/>
          </a:p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Clear Workflow</a:t>
            </a:r>
            <a:endParaRPr lang="en-US" sz="1150" dirty="0"/>
          </a:p>
        </p:txBody>
      </p:sp>
      <p:sp>
        <p:nvSpPr>
          <p:cNvPr id="62" name="Text 28">
            <a:extLst>
              <a:ext uri="{FF2B5EF4-FFF2-40B4-BE49-F238E27FC236}">
                <a16:creationId xmlns:a16="http://schemas.microsoft.com/office/drawing/2014/main" id="{2E1569D1-B172-0A7D-058A-435AE809029B}"/>
              </a:ext>
            </a:extLst>
          </p:cNvPr>
          <p:cNvSpPr/>
          <p:nvPr/>
        </p:nvSpPr>
        <p:spPr>
          <a:xfrm>
            <a:off x="4978908" y="6471412"/>
            <a:ext cx="169164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5F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Volunteers submit hours. Your team approves or rejects in the Hours Portal.</a:t>
            </a:r>
            <a:endParaRPr lang="en-US" sz="1000" dirty="0"/>
          </a:p>
        </p:txBody>
      </p:sp>
      <p:sp>
        <p:nvSpPr>
          <p:cNvPr id="63" name="Shape 33">
            <a:extLst>
              <a:ext uri="{FF2B5EF4-FFF2-40B4-BE49-F238E27FC236}">
                <a16:creationId xmlns:a16="http://schemas.microsoft.com/office/drawing/2014/main" id="{28B1C3A2-7F19-F769-3D85-C8F696E0923F}"/>
              </a:ext>
            </a:extLst>
          </p:cNvPr>
          <p:cNvSpPr/>
          <p:nvPr/>
        </p:nvSpPr>
        <p:spPr>
          <a:xfrm>
            <a:off x="7063740" y="5776468"/>
            <a:ext cx="1874520" cy="1993392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64" name="Shape 34">
            <a:extLst>
              <a:ext uri="{FF2B5EF4-FFF2-40B4-BE49-F238E27FC236}">
                <a16:creationId xmlns:a16="http://schemas.microsoft.com/office/drawing/2014/main" id="{94746CCE-9590-7F69-7F72-ABA7B1FEBCF3}"/>
              </a:ext>
            </a:extLst>
          </p:cNvPr>
          <p:cNvSpPr/>
          <p:nvPr/>
        </p:nvSpPr>
        <p:spPr>
          <a:xfrm>
            <a:off x="7063740" y="5776468"/>
            <a:ext cx="1874520" cy="54864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65" name="Text 35">
            <a:extLst>
              <a:ext uri="{FF2B5EF4-FFF2-40B4-BE49-F238E27FC236}">
                <a16:creationId xmlns:a16="http://schemas.microsoft.com/office/drawing/2014/main" id="{C096A746-8DF0-785F-45A1-EC553CAD4296}"/>
              </a:ext>
            </a:extLst>
          </p:cNvPr>
          <p:cNvSpPr/>
          <p:nvPr/>
        </p:nvSpPr>
        <p:spPr>
          <a:xfrm>
            <a:off x="7155180" y="5867908"/>
            <a:ext cx="16916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Analytics &amp;</a:t>
            </a:r>
            <a:endParaRPr lang="en-US" sz="1150" dirty="0"/>
          </a:p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Export Reports</a:t>
            </a:r>
            <a:endParaRPr lang="en-US" sz="1150" dirty="0"/>
          </a:p>
        </p:txBody>
      </p:sp>
      <p:sp>
        <p:nvSpPr>
          <p:cNvPr id="66" name="Text 36">
            <a:extLst>
              <a:ext uri="{FF2B5EF4-FFF2-40B4-BE49-F238E27FC236}">
                <a16:creationId xmlns:a16="http://schemas.microsoft.com/office/drawing/2014/main" id="{497981D6-373C-B8C2-9C24-1AC39F624C9C}"/>
              </a:ext>
            </a:extLst>
          </p:cNvPr>
          <p:cNvSpPr/>
          <p:nvPr/>
        </p:nvSpPr>
        <p:spPr>
          <a:xfrm>
            <a:off x="7155180" y="6471412"/>
            <a:ext cx="169164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5F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Review live KPIs on the CSR dashboard. Export PDF snapshots for ESG packs.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2956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20040" y="228600"/>
            <a:ext cx="1463040" cy="274320"/>
          </a:xfrm>
          <a:prstGeom prst="roundRect">
            <a:avLst>
              <a:gd name="adj" fmla="val 16667"/>
            </a:avLst>
          </a:prstGeom>
          <a:solidFill>
            <a:srgbClr val="BE185D">
              <a:alpha val="85000"/>
            </a:srgbClr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20040" y="228600"/>
            <a:ext cx="1463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</a:rPr>
              <a:t>HOW IT WORKS</a:t>
            </a:r>
            <a:endParaRPr lang="en-US" sz="7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47472" y="475488"/>
            <a:ext cx="8503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Launch to Impact in 4 Steps</a:t>
            </a:r>
            <a:endParaRPr lang="en-US" sz="30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822960" y="2212848"/>
            <a:ext cx="7909560" cy="54864"/>
          </a:xfrm>
          <a:prstGeom prst="rect">
            <a:avLst/>
          </a:prstGeom>
          <a:solidFill>
            <a:srgbClr val="F3E8FF"/>
          </a:solidFill>
          <a:ln w="12700">
            <a:solidFill>
              <a:srgbClr val="F3E8FF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1051560" y="1783080"/>
            <a:ext cx="768096" cy="76809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64" y="1929384"/>
            <a:ext cx="475488" cy="475488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1609344" y="1664208"/>
            <a:ext cx="347472" cy="34747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B21A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609344" y="1664208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6B21A8"/>
                </a:solidFill>
                <a:latin typeface="Reddit Sans" pitchFamily="2" charset="0"/>
                <a:ea typeface="Reddit Sans" pitchFamily="2" charset="0"/>
              </a:rPr>
              <a:t>1</a:t>
            </a:r>
            <a:endParaRPr lang="en-US" sz="10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347472" y="2651760"/>
            <a:ext cx="20116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6B21A8"/>
                </a:solidFill>
                <a:latin typeface="Reddit Sans" pitchFamily="2" charset="0"/>
                <a:ea typeface="Reddit Sans" pitchFamily="2" charset="0"/>
              </a:rPr>
              <a:t>SET UP</a:t>
            </a:r>
            <a:endParaRPr lang="en-US" sz="7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420624" y="2944368"/>
            <a:ext cx="1874520" cy="1993392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420624" y="2944368"/>
            <a:ext cx="1874520" cy="54864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12064" y="3035808"/>
            <a:ext cx="16916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Company Profile</a:t>
            </a:r>
            <a:endParaRPr lang="en-US" sz="1150" dirty="0">
              <a:latin typeface="Reddit Sans" pitchFamily="2" charset="0"/>
              <a:ea typeface="Reddit Sans" pitchFamily="2" charset="0"/>
            </a:endParaRPr>
          </a:p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&amp; Team Access</a:t>
            </a:r>
            <a:endParaRPr lang="en-US" sz="11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12064" y="3639312"/>
            <a:ext cx="169164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Register, configure your workspace, and invite team members with role-based access.</a:t>
            </a:r>
            <a:endParaRPr lang="en-US" sz="10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3227832" y="1783080"/>
            <a:ext cx="768096" cy="768096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136" y="1929384"/>
            <a:ext cx="475488" cy="475488"/>
          </a:xfrm>
          <a:prstGeom prst="rect">
            <a:avLst/>
          </a:prstGeom>
        </p:spPr>
      </p:pic>
      <p:sp>
        <p:nvSpPr>
          <p:cNvPr id="18" name="Shape 14"/>
          <p:cNvSpPr/>
          <p:nvPr/>
        </p:nvSpPr>
        <p:spPr>
          <a:xfrm>
            <a:off x="3785616" y="1664208"/>
            <a:ext cx="347472" cy="34747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BE185D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3785616" y="1664208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BE185D"/>
                </a:solidFill>
                <a:latin typeface="Reddit Sans" pitchFamily="2" charset="0"/>
                <a:ea typeface="Reddit Sans" pitchFamily="2" charset="0"/>
              </a:rPr>
              <a:t>2</a:t>
            </a:r>
            <a:endParaRPr lang="en-US" sz="10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2523744" y="2651760"/>
            <a:ext cx="20116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BE185D"/>
                </a:solidFill>
                <a:latin typeface="Reddit Sans" pitchFamily="2" charset="0"/>
                <a:ea typeface="Reddit Sans" pitchFamily="2" charset="0"/>
              </a:rPr>
              <a:t>POST</a:t>
            </a:r>
            <a:endParaRPr lang="en-US" sz="7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2596896" y="2944368"/>
            <a:ext cx="1874520" cy="1993392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2" name="Shape 18"/>
          <p:cNvSpPr/>
          <p:nvPr/>
        </p:nvSpPr>
        <p:spPr>
          <a:xfrm>
            <a:off x="2596896" y="2944368"/>
            <a:ext cx="1874520" cy="54864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23" name="Text 19"/>
          <p:cNvSpPr/>
          <p:nvPr/>
        </p:nvSpPr>
        <p:spPr>
          <a:xfrm>
            <a:off x="2688336" y="3035808"/>
            <a:ext cx="16916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Opportunities &amp;</a:t>
            </a:r>
            <a:endParaRPr lang="en-US" sz="1150" dirty="0">
              <a:latin typeface="Reddit Sans" pitchFamily="2" charset="0"/>
              <a:ea typeface="Reddit Sans" pitchFamily="2" charset="0"/>
            </a:endParaRPr>
          </a:p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Manage Applications</a:t>
            </a:r>
            <a:endParaRPr lang="en-US" sz="11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2688336" y="3639312"/>
            <a:ext cx="169164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Publish volunteer roles and move applicants through your pipeline — shortlist to hired.</a:t>
            </a:r>
            <a:endParaRPr lang="en-US" sz="10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5" name="Shape 21"/>
          <p:cNvSpPr/>
          <p:nvPr/>
        </p:nvSpPr>
        <p:spPr>
          <a:xfrm>
            <a:off x="5404104" y="1783080"/>
            <a:ext cx="768096" cy="768096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408" y="1929384"/>
            <a:ext cx="475488" cy="475488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961888" y="1664208"/>
            <a:ext cx="347472" cy="34747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B21A8"/>
            </a:solidFill>
            <a:prstDash val="solid"/>
          </a:ln>
        </p:spPr>
      </p:sp>
      <p:sp>
        <p:nvSpPr>
          <p:cNvPr id="28" name="Text 23"/>
          <p:cNvSpPr/>
          <p:nvPr/>
        </p:nvSpPr>
        <p:spPr>
          <a:xfrm>
            <a:off x="5961888" y="1664208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6B21A8"/>
                </a:solidFill>
                <a:latin typeface="Reddit Sans" pitchFamily="2" charset="0"/>
                <a:ea typeface="Reddit Sans" pitchFamily="2" charset="0"/>
              </a:rPr>
              <a:t>3</a:t>
            </a:r>
            <a:endParaRPr lang="en-US" sz="10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9" name="Text 24"/>
          <p:cNvSpPr/>
          <p:nvPr/>
        </p:nvSpPr>
        <p:spPr>
          <a:xfrm>
            <a:off x="4700016" y="2651760"/>
            <a:ext cx="20116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6B21A8"/>
                </a:solidFill>
                <a:latin typeface="Reddit Sans" pitchFamily="2" charset="0"/>
                <a:ea typeface="Reddit Sans" pitchFamily="2" charset="0"/>
              </a:rPr>
              <a:t>APPROVE</a:t>
            </a:r>
            <a:endParaRPr lang="en-US" sz="7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30" name="Shape 25"/>
          <p:cNvSpPr/>
          <p:nvPr/>
        </p:nvSpPr>
        <p:spPr>
          <a:xfrm>
            <a:off x="4773168" y="2944368"/>
            <a:ext cx="1874520" cy="1993392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1" name="Shape 26"/>
          <p:cNvSpPr/>
          <p:nvPr/>
        </p:nvSpPr>
        <p:spPr>
          <a:xfrm>
            <a:off x="4773168" y="2944368"/>
            <a:ext cx="1874520" cy="54864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32" name="Text 27"/>
          <p:cNvSpPr/>
          <p:nvPr/>
        </p:nvSpPr>
        <p:spPr>
          <a:xfrm>
            <a:off x="4864608" y="3035808"/>
            <a:ext cx="16916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Volunteer Hours Through</a:t>
            </a:r>
            <a:endParaRPr lang="en-US" sz="1150" dirty="0">
              <a:latin typeface="Reddit Sans" pitchFamily="2" charset="0"/>
              <a:ea typeface="Reddit Sans" pitchFamily="2" charset="0"/>
            </a:endParaRPr>
          </a:p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Clear Workflow</a:t>
            </a:r>
            <a:endParaRPr lang="en-US" sz="11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33" name="Text 28"/>
          <p:cNvSpPr/>
          <p:nvPr/>
        </p:nvSpPr>
        <p:spPr>
          <a:xfrm>
            <a:off x="4864608" y="3639312"/>
            <a:ext cx="169164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Volunteers submit hours. Your team approves or rejects in the Hours Portal.</a:t>
            </a:r>
            <a:endParaRPr lang="en-US" sz="10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34" name="Shape 29"/>
          <p:cNvSpPr/>
          <p:nvPr/>
        </p:nvSpPr>
        <p:spPr>
          <a:xfrm>
            <a:off x="7580376" y="1783080"/>
            <a:ext cx="768096" cy="768096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3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680" y="1929384"/>
            <a:ext cx="475488" cy="475488"/>
          </a:xfrm>
          <a:prstGeom prst="rect">
            <a:avLst/>
          </a:prstGeom>
        </p:spPr>
      </p:pic>
      <p:sp>
        <p:nvSpPr>
          <p:cNvPr id="36" name="Shape 30"/>
          <p:cNvSpPr/>
          <p:nvPr/>
        </p:nvSpPr>
        <p:spPr>
          <a:xfrm>
            <a:off x="8138160" y="1664208"/>
            <a:ext cx="347472" cy="34747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BE185D"/>
            </a:solidFill>
            <a:prstDash val="solid"/>
          </a:ln>
        </p:spPr>
      </p:sp>
      <p:sp>
        <p:nvSpPr>
          <p:cNvPr id="37" name="Text 31"/>
          <p:cNvSpPr/>
          <p:nvPr/>
        </p:nvSpPr>
        <p:spPr>
          <a:xfrm>
            <a:off x="8138160" y="1664208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BE185D"/>
                </a:solidFill>
                <a:latin typeface="Reddit Sans" pitchFamily="2" charset="0"/>
                <a:ea typeface="Reddit Sans" pitchFamily="2" charset="0"/>
              </a:rPr>
              <a:t>4</a:t>
            </a:r>
            <a:endParaRPr lang="en-US" sz="10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38" name="Text 32"/>
          <p:cNvSpPr/>
          <p:nvPr/>
        </p:nvSpPr>
        <p:spPr>
          <a:xfrm>
            <a:off x="6876288" y="2651760"/>
            <a:ext cx="20116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BE185D"/>
                </a:solidFill>
                <a:latin typeface="Reddit Sans" pitchFamily="2" charset="0"/>
                <a:ea typeface="Reddit Sans" pitchFamily="2" charset="0"/>
              </a:rPr>
              <a:t>REPORT</a:t>
            </a:r>
            <a:endParaRPr lang="en-US" sz="7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39" name="Shape 33"/>
          <p:cNvSpPr/>
          <p:nvPr/>
        </p:nvSpPr>
        <p:spPr>
          <a:xfrm>
            <a:off x="6949440" y="2944368"/>
            <a:ext cx="1874520" cy="1993392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0" name="Shape 34"/>
          <p:cNvSpPr/>
          <p:nvPr/>
        </p:nvSpPr>
        <p:spPr>
          <a:xfrm>
            <a:off x="6949440" y="2944368"/>
            <a:ext cx="1874520" cy="54864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41" name="Text 35"/>
          <p:cNvSpPr/>
          <p:nvPr/>
        </p:nvSpPr>
        <p:spPr>
          <a:xfrm>
            <a:off x="7040880" y="3035808"/>
            <a:ext cx="16916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Analytics &amp;</a:t>
            </a:r>
            <a:endParaRPr lang="en-US" sz="1150" dirty="0">
              <a:latin typeface="Reddit Sans" pitchFamily="2" charset="0"/>
              <a:ea typeface="Reddit Sans" pitchFamily="2" charset="0"/>
            </a:endParaRPr>
          </a:p>
          <a:p>
            <a:pPr marL="0" indent="0">
              <a:buNone/>
            </a:pPr>
            <a:r>
              <a:rPr lang="en-US" sz="115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Export Reports</a:t>
            </a:r>
            <a:endParaRPr lang="en-US" sz="11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42" name="Text 36"/>
          <p:cNvSpPr/>
          <p:nvPr/>
        </p:nvSpPr>
        <p:spPr>
          <a:xfrm>
            <a:off x="7040880" y="3639312"/>
            <a:ext cx="169164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Review live KPIs on the CSR dashboard. Export PDF snapshots for ESG packs.</a:t>
            </a:r>
            <a:endParaRPr lang="en-US" sz="1000" dirty="0">
              <a:latin typeface="Reddit Sans" pitchFamily="2" charset="0"/>
              <a:ea typeface="Reddit San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20040" y="228600"/>
            <a:ext cx="1463040" cy="274320"/>
          </a:xfrm>
          <a:prstGeom prst="roundRect">
            <a:avLst>
              <a:gd name="adj" fmla="val 16667"/>
            </a:avLst>
          </a:prstGeom>
          <a:solidFill>
            <a:srgbClr val="BE185D">
              <a:alpha val="85000"/>
            </a:srgbClr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20040" y="228600"/>
            <a:ext cx="1463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kern="0" spc="200" dirty="0">
                <a:solidFill>
                  <a:srgbClr val="FFFFFF"/>
                </a:solidFill>
                <a:latin typeface="Reddit Sans" pitchFamily="2" charset="0"/>
                <a:ea typeface="Reddit Sans" pitchFamily="2" charset="0"/>
              </a:rPr>
              <a:t>PROOF</a:t>
            </a:r>
            <a:endParaRPr lang="en-US" sz="7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47472" y="457200"/>
            <a:ext cx="502920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Built for Reliable Reporting</a:t>
            </a:r>
            <a:endParaRPr lang="en-US" sz="2800" dirty="0">
              <a:latin typeface="Reddit Sans" pitchFamily="2" charset="0"/>
              <a:ea typeface="Reddit Sans" pitchFamily="2" charset="0"/>
            </a:endParaRPr>
          </a:p>
          <a:p>
            <a:pPr marL="0" indent="0" algn="l">
              <a:buNone/>
            </a:pPr>
            <a:r>
              <a:rPr lang="en-US" sz="280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and Control</a:t>
            </a:r>
            <a:endParaRPr lang="en-US" sz="280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47472" y="1600200"/>
            <a:ext cx="4983480" cy="713232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347472" y="1600200"/>
            <a:ext cx="64008" cy="713232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2064" y="1728216"/>
            <a:ext cx="512064" cy="512064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91" y="1784543"/>
            <a:ext cx="399410" cy="39941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216152" y="1655064"/>
            <a:ext cx="391363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Role-Based Workflows</a:t>
            </a:r>
            <a:endParaRPr lang="en-US" sz="12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216152" y="1947672"/>
            <a:ext cx="391363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Company admins and reps operate within structured access — no data leakage, no confusion.</a:t>
            </a:r>
            <a:endParaRPr lang="en-US" sz="10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347472" y="2404872"/>
            <a:ext cx="4983480" cy="713232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347472" y="2404872"/>
            <a:ext cx="64008" cy="713232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12064" y="2532888"/>
            <a:ext cx="512064" cy="512064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91" y="2589215"/>
            <a:ext cx="399410" cy="399410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216152" y="2459736"/>
            <a:ext cx="391363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Structured Application Stages</a:t>
            </a:r>
            <a:endParaRPr lang="en-US" sz="12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1216152" y="2752344"/>
            <a:ext cx="391363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Shortlist → Interview → Hired. Every stage is trackable and reversible.</a:t>
            </a:r>
            <a:endParaRPr lang="en-US" sz="10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347472" y="3209544"/>
            <a:ext cx="4983480" cy="713232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9" name="Shape 15"/>
          <p:cNvSpPr/>
          <p:nvPr/>
        </p:nvSpPr>
        <p:spPr>
          <a:xfrm>
            <a:off x="347472" y="3209544"/>
            <a:ext cx="64008" cy="713232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sp>
        <p:nvSpPr>
          <p:cNvPr id="20" name="Shape 16"/>
          <p:cNvSpPr/>
          <p:nvPr/>
        </p:nvSpPr>
        <p:spPr>
          <a:xfrm>
            <a:off x="512064" y="3337560"/>
            <a:ext cx="512064" cy="512064"/>
          </a:xfrm>
          <a:prstGeom prst="ellipse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91" y="3393887"/>
            <a:ext cx="399410" cy="399410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1216152" y="3264408"/>
            <a:ext cx="391363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Approval-Based Hour Logging</a:t>
            </a:r>
            <a:endParaRPr lang="en-US" sz="12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3" name="Text 18"/>
          <p:cNvSpPr/>
          <p:nvPr/>
        </p:nvSpPr>
        <p:spPr>
          <a:xfrm>
            <a:off x="1216152" y="3557016"/>
            <a:ext cx="391363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Only approved hours count. Pending and rejected states maintain full data quality.</a:t>
            </a:r>
            <a:endParaRPr lang="en-US" sz="10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4" name="Shape 19"/>
          <p:cNvSpPr/>
          <p:nvPr/>
        </p:nvSpPr>
        <p:spPr>
          <a:xfrm>
            <a:off x="347472" y="4014216"/>
            <a:ext cx="4983480" cy="713232"/>
          </a:xfrm>
          <a:prstGeom prst="rect">
            <a:avLst/>
          </a:prstGeom>
          <a:solidFill>
            <a:srgbClr val="FFFFFF"/>
          </a:solidFill>
          <a:ln w="12700">
            <a:solidFill>
              <a:srgbClr val="F3E8FF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5" name="Shape 20"/>
          <p:cNvSpPr/>
          <p:nvPr/>
        </p:nvSpPr>
        <p:spPr>
          <a:xfrm>
            <a:off x="347472" y="4014216"/>
            <a:ext cx="64008" cy="713232"/>
          </a:xfrm>
          <a:prstGeom prst="rect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512064" y="4142232"/>
            <a:ext cx="512064" cy="512064"/>
          </a:xfrm>
          <a:prstGeom prst="ellipse">
            <a:avLst/>
          </a:prstGeom>
          <a:solidFill>
            <a:srgbClr val="BE185D"/>
          </a:solidFill>
          <a:ln w="12700">
            <a:solidFill>
              <a:srgbClr val="BE185D"/>
            </a:solidFill>
            <a:prstDash val="solid"/>
          </a:ln>
        </p:spPr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91" y="4198559"/>
            <a:ext cx="399410" cy="399410"/>
          </a:xfrm>
          <a:prstGeom prst="rect">
            <a:avLst/>
          </a:prstGeom>
        </p:spPr>
      </p:pic>
      <p:sp>
        <p:nvSpPr>
          <p:cNvPr id="28" name="Text 22"/>
          <p:cNvSpPr/>
          <p:nvPr/>
        </p:nvSpPr>
        <p:spPr>
          <a:xfrm>
            <a:off x="1216152" y="4069080"/>
            <a:ext cx="391363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A0530"/>
                </a:solidFill>
                <a:latin typeface="Reddit Sans" pitchFamily="2" charset="0"/>
                <a:ea typeface="Reddit Sans" pitchFamily="2" charset="0"/>
                <a:cs typeface="Trebuchet MS" pitchFamily="34" charset="-120"/>
              </a:rPr>
              <a:t>Dashboard + Downloadable Reports</a:t>
            </a:r>
            <a:endParaRPr lang="en-US" sz="12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29" name="Text 23"/>
          <p:cNvSpPr/>
          <p:nvPr/>
        </p:nvSpPr>
        <p:spPr>
          <a:xfrm>
            <a:off x="1216152" y="4361688"/>
            <a:ext cx="391363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5F74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Live KPIs and one-click PDF output — ready for board packs and ESG disclosures.</a:t>
            </a:r>
            <a:endParaRPr lang="en-US" sz="1050" dirty="0">
              <a:latin typeface="Reddit Sans" pitchFamily="2" charset="0"/>
              <a:ea typeface="Reddit Sans" pitchFamily="2" charset="0"/>
            </a:endParaRPr>
          </a:p>
        </p:txBody>
      </p:sp>
      <p:sp>
        <p:nvSpPr>
          <p:cNvPr id="30" name="Shape 24"/>
          <p:cNvSpPr/>
          <p:nvPr/>
        </p:nvSpPr>
        <p:spPr>
          <a:xfrm>
            <a:off x="347472" y="4800600"/>
            <a:ext cx="4983480" cy="201168"/>
          </a:xfrm>
          <a:prstGeom prst="rect">
            <a:avLst/>
          </a:prstGeom>
          <a:solidFill>
            <a:srgbClr val="FCF0FF"/>
          </a:solidFill>
          <a:ln w="12700">
            <a:solidFill>
              <a:srgbClr val="FCF0FF"/>
            </a:solidFill>
            <a:prstDash val="solid"/>
          </a:ln>
        </p:spPr>
      </p:sp>
      <p:sp>
        <p:nvSpPr>
          <p:cNvPr id="31" name="Text 25"/>
          <p:cNvSpPr/>
          <p:nvPr/>
        </p:nvSpPr>
        <p:spPr>
          <a:xfrm>
            <a:off x="347472" y="4800600"/>
            <a:ext cx="4983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i="1" dirty="0">
                <a:solidFill>
                  <a:srgbClr val="6B21A8"/>
                </a:solidFill>
                <a:latin typeface="Reddit Sans" pitchFamily="2" charset="0"/>
                <a:ea typeface="Reddit Sans" pitchFamily="2" charset="0"/>
                <a:cs typeface="Calibri" pitchFamily="34" charset="-120"/>
              </a:rPr>
              <a:t>"Your data is operationally controlled, reviewable, and ready for stakeholder conversations."</a:t>
            </a:r>
            <a:endParaRPr lang="en-US" sz="850" dirty="0">
              <a:latin typeface="Reddit Sans" pitchFamily="2" charset="0"/>
              <a:ea typeface="Reddit Sans" pitchFamily="2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Slide Zoom 37">
                <a:extLst>
                  <a:ext uri="{FF2B5EF4-FFF2-40B4-BE49-F238E27FC236}">
                    <a16:creationId xmlns:a16="http://schemas.microsoft.com/office/drawing/2014/main" id="{E35748D0-4883-5091-C4A5-F2B1CF955C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1973117"/>
                  </p:ext>
                </p:extLst>
              </p:nvPr>
            </p:nvGraphicFramePr>
            <p:xfrm>
              <a:off x="5431536" y="1502822"/>
              <a:ext cx="3061616" cy="1722160"/>
            </p:xfrm>
            <a:graphic>
              <a:graphicData uri="http://schemas.microsoft.com/office/powerpoint/2016/slidezoom">
                <pslz:sldZm>
                  <pslz:sldZmObj sldId="265" cId="2974874436">
                    <pslz:zmPr id="{079C749D-5517-4F22-97EB-29B328CEFE6F}" returnToParent="0" transitionDur="1000" showBg="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61616" cy="172216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Slide Zoom 3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E35748D0-4883-5091-C4A5-F2B1CF955C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31536" y="1502822"/>
                <a:ext cx="3061616" cy="17221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Slide Zoom 40">
                <a:extLst>
                  <a:ext uri="{FF2B5EF4-FFF2-40B4-BE49-F238E27FC236}">
                    <a16:creationId xmlns:a16="http://schemas.microsoft.com/office/drawing/2014/main" id="{55BA33B7-0991-C946-F393-80A0979128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34404525"/>
                  </p:ext>
                </p:extLst>
              </p:nvPr>
            </p:nvGraphicFramePr>
            <p:xfrm>
              <a:off x="6062540" y="3393887"/>
              <a:ext cx="2985365" cy="1679268"/>
            </p:xfrm>
            <a:graphic>
              <a:graphicData uri="http://schemas.microsoft.com/office/powerpoint/2016/slidezoom">
                <pslz:sldZm>
                  <pslz:sldZmObj sldId="266" cId="2335124726">
                    <pslz:zmPr id="{2DBC9977-8A64-4B90-9A85-FA1EA4219774}" returnToParent="0" transitionDur="1000" showBg="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85365" cy="167926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Slide Zoom 4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55BA33B7-0991-C946-F393-80A0979128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62540" y="3393887"/>
                <a:ext cx="2985365" cy="167926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1161</Words>
  <Application>Microsoft Office PowerPoint</Application>
  <PresentationFormat>On-screen Show (16:9)</PresentationFormat>
  <Paragraphs>192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Reddit Sans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Volnteer – Turn Employee Volunteering Into Measurable Business Value</dc:title>
  <dc:subject>PptxGenJS Presentation</dc:subject>
  <dc:creator>PptxGenJS</dc:creator>
  <cp:lastModifiedBy>Wajid Qureshi</cp:lastModifiedBy>
  <cp:revision>5</cp:revision>
  <dcterms:created xsi:type="dcterms:W3CDTF">2026-04-20T13:23:36Z</dcterms:created>
  <dcterms:modified xsi:type="dcterms:W3CDTF">2026-04-20T15:53:21Z</dcterms:modified>
</cp:coreProperties>
</file>